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tags/tag4.xml" ContentType="application/vnd.openxmlformats-officedocument.presentationml.tags+xml"/>
  <Override PartName="/ppt/notesSlides/notesSlide4.xml" ContentType="application/vnd.openxmlformats-officedocument.presentationml.notesSlide+xml"/>
  <Override PartName="/ppt/theme/themeOverride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147481603" r:id="rId6"/>
    <p:sldId id="266" r:id="rId7"/>
    <p:sldId id="2147481585" r:id="rId8"/>
    <p:sldId id="2147481601" r:id="rId9"/>
    <p:sldId id="2147481611" r:id="rId10"/>
    <p:sldId id="2147481609" r:id="rId11"/>
    <p:sldId id="2147481610" r:id="rId12"/>
    <p:sldId id="2147481612" r:id="rId13"/>
    <p:sldId id="2147481614" r:id="rId14"/>
    <p:sldId id="2147481613" r:id="rId15"/>
    <p:sldId id="2147481605" r:id="rId16"/>
    <p:sldId id="270" r:id="rId17"/>
    <p:sldId id="260" r:id="rId18"/>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2429"/>
    <a:srgbClr val="0C1F23"/>
    <a:srgbClr val="01CDFE"/>
    <a:srgbClr val="3E3EFF"/>
    <a:srgbClr val="0B181D"/>
    <a:srgbClr val="0B1F23"/>
    <a:srgbClr val="091A1C"/>
    <a:srgbClr val="0A1C1F"/>
    <a:srgbClr val="9E3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8055D-6190-4596-8570-6D950938528D}" v="1512" dt="2024-04-04T17:27:17.175"/>
    <p1510:client id="{C6047CA8-C7E4-00E4-447D-39E572A06E65}" v="16" dt="2024-04-04T17:33:37.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242" autoAdjust="0"/>
  </p:normalViewPr>
  <p:slideViewPr>
    <p:cSldViewPr snapToGrid="0">
      <p:cViewPr>
        <p:scale>
          <a:sx n="100" d="100"/>
          <a:sy n="100" d="100"/>
        </p:scale>
        <p:origin x="264" y="22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59" d="100"/>
          <a:sy n="59" d="100"/>
        </p:scale>
        <p:origin x="340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761AF9-87E1-4512-AA58-141FD29E6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54A76DA-BA7F-4DDC-8D11-BC603BB993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E2A01-0D98-45DA-B747-20EF7AE7E7B9}" type="datetimeFigureOut">
              <a:rPr lang="zh-CN" altLang="en-US" smtClean="0"/>
              <a:t>2024/4/4</a:t>
            </a:fld>
            <a:endParaRPr lang="zh-CN" altLang="en-US"/>
          </a:p>
        </p:txBody>
      </p:sp>
      <p:sp>
        <p:nvSpPr>
          <p:cNvPr id="4" name="页脚占位符 3">
            <a:extLst>
              <a:ext uri="{FF2B5EF4-FFF2-40B4-BE49-F238E27FC236}">
                <a16:creationId xmlns:a16="http://schemas.microsoft.com/office/drawing/2014/main" id="{A89A5760-AC57-47DC-82F7-455433B8F8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B9025C4-AD5D-460E-972B-33947D58C7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52BC34-296C-448D-ACCA-6752837BE73C}" type="slidenum">
              <a:rPr lang="zh-CN" altLang="en-US" smtClean="0"/>
              <a:t>‹#›</a:t>
            </a:fld>
            <a:endParaRPr lang="zh-CN" altLang="en-US"/>
          </a:p>
        </p:txBody>
      </p:sp>
    </p:spTree>
    <p:extLst>
      <p:ext uri="{BB962C8B-B14F-4D97-AF65-F5344CB8AC3E}">
        <p14:creationId xmlns:p14="http://schemas.microsoft.com/office/powerpoint/2010/main" val="3157540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2024/4/4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mailtooltester.com/en/blog/dmarc-vs-dkim-vs-sp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impledmarc.com/blog/dmarc-vs-spf-vs-dkim-understanding-the-difference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11111"/>
                </a:solidFill>
                <a:effectLst/>
                <a:highlight>
                  <a:srgbClr val="FFFFFF"/>
                </a:highlight>
                <a:latin typeface="-apple-system"/>
              </a:rPr>
              <a:t>SPF (Sender Policy Framework)</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1" i="0" dirty="0">
                <a:solidFill>
                  <a:srgbClr val="111111"/>
                </a:solidFill>
                <a:effectLst/>
                <a:highlight>
                  <a:srgbClr val="FFFFFF"/>
                </a:highlight>
                <a:latin typeface="-apple-system"/>
              </a:rPr>
              <a:t>Purpose</a:t>
            </a:r>
            <a:r>
              <a:rPr lang="en-US" b="0" i="0" dirty="0">
                <a:solidFill>
                  <a:srgbClr val="111111"/>
                </a:solidFill>
                <a:effectLst/>
                <a:highlight>
                  <a:srgbClr val="FFFFFF"/>
                </a:highlight>
                <a:latin typeface="-apple-system"/>
              </a:rPr>
              <a:t>: SPF helps identify authorized mail servers for a domain.</a:t>
            </a:r>
          </a:p>
          <a:p>
            <a:pPr marL="742950" lvl="1" indent="-285750" algn="l">
              <a:buFont typeface="+mj-lt"/>
              <a:buAutoNum type="arabicPeriod"/>
            </a:pPr>
            <a:r>
              <a:rPr lang="en-US" b="1" i="0" dirty="0">
                <a:solidFill>
                  <a:srgbClr val="111111"/>
                </a:solidFill>
                <a:effectLst/>
                <a:highlight>
                  <a:srgbClr val="FFFFFF"/>
                </a:highlight>
                <a:latin typeface="-apple-system"/>
              </a:rPr>
              <a:t>Analogy</a:t>
            </a:r>
            <a:r>
              <a:rPr lang="en-US" b="0" i="0" dirty="0">
                <a:solidFill>
                  <a:srgbClr val="111111"/>
                </a:solidFill>
                <a:effectLst/>
                <a:highlight>
                  <a:srgbClr val="FFFFFF"/>
                </a:highlight>
                <a:latin typeface="-apple-system"/>
              </a:rPr>
              <a:t>: Think of SPF like an employee directory that confirms whether an employee works for an organization. Similarly, SPF records list all the IP addresses of servers allowed to send emails from a domain.</a:t>
            </a:r>
          </a:p>
          <a:p>
            <a:pPr marL="742950" lvl="1" indent="-285750" algn="l">
              <a:buFont typeface="+mj-lt"/>
              <a:buAutoNum type="arabicPeriod"/>
            </a:pPr>
            <a:r>
              <a:rPr lang="en-US" b="1" i="0" dirty="0">
                <a:solidFill>
                  <a:srgbClr val="111111"/>
                </a:solidFill>
                <a:effectLst/>
                <a:highlight>
                  <a:srgbClr val="FFFFFF"/>
                </a:highlight>
                <a:latin typeface="-apple-system"/>
              </a:rPr>
              <a:t>Function</a:t>
            </a:r>
            <a:r>
              <a:rPr lang="en-US" b="0" i="0" dirty="0">
                <a:solidFill>
                  <a:srgbClr val="111111"/>
                </a:solidFill>
                <a:effectLst/>
                <a:highlight>
                  <a:srgbClr val="FFFFFF"/>
                </a:highlight>
                <a:latin typeface="-apple-system"/>
              </a:rPr>
              <a:t>: When a mail server receives an email, it checks against the SPF record to verify if the sender’s server is legitimate.</a:t>
            </a:r>
          </a:p>
          <a:p>
            <a:pPr marL="742950" lvl="1" indent="-285750" algn="l">
              <a:buFont typeface="+mj-lt"/>
              <a:buAutoNum type="arabicPeriod"/>
            </a:pPr>
            <a:r>
              <a:rPr lang="en-US" b="1" i="0" dirty="0">
                <a:solidFill>
                  <a:srgbClr val="111111"/>
                </a:solidFill>
                <a:effectLst/>
                <a:highlight>
                  <a:srgbClr val="FFFFFF"/>
                </a:highlight>
                <a:latin typeface="-apple-system"/>
              </a:rPr>
              <a:t>Outcome</a:t>
            </a:r>
            <a:r>
              <a:rPr lang="en-US" b="0" i="0" dirty="0">
                <a:solidFill>
                  <a:srgbClr val="111111"/>
                </a:solidFill>
                <a:effectLst/>
                <a:highlight>
                  <a:srgbClr val="FFFFFF"/>
                </a:highlight>
                <a:latin typeface="-apple-system"/>
              </a:rPr>
              <a:t>: SPF prevents spoofed messages by ensuring that emails come from authorized sources.</a:t>
            </a:r>
          </a:p>
          <a:p>
            <a:pPr marL="742950" lvl="1" indent="-285750" algn="l">
              <a:buFont typeface="+mj-lt"/>
              <a:buAutoNum type="arabicPeriod"/>
            </a:pPr>
            <a:r>
              <a:rPr lang="en-US" b="1" i="0" dirty="0">
                <a:solidFill>
                  <a:srgbClr val="111111"/>
                </a:solidFill>
                <a:effectLst/>
                <a:highlight>
                  <a:srgbClr val="FFFFFF"/>
                </a:highlight>
                <a:latin typeface="-apple-system"/>
              </a:rPr>
              <a:t>Strengths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Ease of Implementation</a:t>
            </a:r>
            <a:r>
              <a:rPr lang="en-US" b="0" i="0" dirty="0">
                <a:solidFill>
                  <a:srgbClr val="111111"/>
                </a:solidFill>
                <a:effectLst/>
                <a:highlight>
                  <a:srgbClr val="FFFFFF"/>
                </a:highlight>
                <a:latin typeface="-apple-system"/>
              </a:rPr>
              <a:t>: SPF is generally simpler to implement than DMARC and DKIM. It involves adding a TXT record to the DNS settings of a domain to specify the list of authorized mail servers.</a:t>
            </a:r>
          </a:p>
          <a:p>
            <a:pPr marL="1143000" lvl="2" indent="-228600" algn="l">
              <a:buFont typeface="+mj-lt"/>
              <a:buAutoNum type="arabicPeriod"/>
            </a:pPr>
            <a:r>
              <a:rPr lang="en-US" b="1" i="0" dirty="0">
                <a:solidFill>
                  <a:srgbClr val="111111"/>
                </a:solidFill>
                <a:effectLst/>
                <a:highlight>
                  <a:srgbClr val="FFFFFF"/>
                </a:highlight>
                <a:latin typeface="-apple-system"/>
              </a:rPr>
              <a:t>Straightforward Authentication</a:t>
            </a:r>
            <a:r>
              <a:rPr lang="en-US" b="0" i="0" dirty="0">
                <a:solidFill>
                  <a:srgbClr val="111111"/>
                </a:solidFill>
                <a:effectLst/>
                <a:highlight>
                  <a:srgbClr val="FFFFFF"/>
                </a:highlight>
                <a:latin typeface="-apple-system"/>
              </a:rPr>
              <a:t>: SPF directly verifies the sender’s IP address against the list of authorized mail servers.</a:t>
            </a:r>
          </a:p>
          <a:p>
            <a:pPr marL="1143000" lvl="2" indent="-228600" algn="l">
              <a:buFont typeface="+mj-lt"/>
              <a:buAutoNum type="arabicPeriod"/>
            </a:pPr>
            <a:r>
              <a:rPr lang="en-US" b="1" i="0" dirty="0">
                <a:solidFill>
                  <a:srgbClr val="111111"/>
                </a:solidFill>
                <a:effectLst/>
                <a:highlight>
                  <a:srgbClr val="FFFFFF"/>
                </a:highlight>
                <a:latin typeface="-apple-system"/>
              </a:rPr>
              <a:t>Reduces Spoofing</a:t>
            </a:r>
            <a:r>
              <a:rPr lang="en-US" b="0" i="0" dirty="0">
                <a:solidFill>
                  <a:srgbClr val="111111"/>
                </a:solidFill>
                <a:effectLst/>
                <a:highlight>
                  <a:srgbClr val="FFFFFF"/>
                </a:highlight>
                <a:latin typeface="-apple-system"/>
              </a:rPr>
              <a:t>: It helps prevent unauthorized parties from impersonating legitimate senders.</a:t>
            </a:r>
          </a:p>
          <a:p>
            <a:pPr marL="742950" lvl="1" indent="-285750" algn="l">
              <a:buFont typeface="+mj-lt"/>
              <a:buAutoNum type="arabicPeriod"/>
            </a:pPr>
            <a:r>
              <a:rPr lang="en-US" b="1" i="0" dirty="0">
                <a:solidFill>
                  <a:srgbClr val="111111"/>
                </a:solidFill>
                <a:effectLst/>
                <a:highlight>
                  <a:srgbClr val="FFFFFF"/>
                </a:highlight>
                <a:latin typeface="-apple-system"/>
              </a:rPr>
              <a:t>Weaknesses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Dependence on IP Addresses</a:t>
            </a:r>
            <a:r>
              <a:rPr lang="en-US" b="0" i="0" dirty="0">
                <a:solidFill>
                  <a:srgbClr val="111111"/>
                </a:solidFill>
                <a:effectLst/>
                <a:highlight>
                  <a:srgbClr val="FFFFFF"/>
                </a:highlight>
                <a:latin typeface="-apple-system"/>
              </a:rPr>
              <a:t>: SPF relies solely on IP address verification, which can be problematic when emails are sent through third-party services (e.g., Mailchimp). If the sender’s IP address changes, the SPF record must be updated.</a:t>
            </a:r>
          </a:p>
          <a:p>
            <a:pPr marL="1143000" lvl="2" indent="-228600" algn="l">
              <a:buFont typeface="+mj-lt"/>
              <a:buAutoNum type="arabicPeriod"/>
            </a:pPr>
            <a:r>
              <a:rPr lang="en-US" b="1" i="0" dirty="0">
                <a:solidFill>
                  <a:srgbClr val="111111"/>
                </a:solidFill>
                <a:effectLst/>
                <a:highlight>
                  <a:srgbClr val="FFFFFF"/>
                </a:highlight>
                <a:latin typeface="-apple-system"/>
                <a:hlinkClick r:id="rId3"/>
              </a:rPr>
              <a:t>No Message Integrity Verification</a:t>
            </a:r>
            <a:r>
              <a:rPr lang="en-US" b="0" i="0" dirty="0">
                <a:solidFill>
                  <a:srgbClr val="111111"/>
                </a:solidFill>
                <a:effectLst/>
                <a:highlight>
                  <a:srgbClr val="FFFFFF"/>
                </a:highlight>
                <a:latin typeface="-apple-system"/>
                <a:hlinkClick r:id="rId3"/>
              </a:rPr>
              <a:t>: While SPF verifies the sender’s IP address, it does not assure the integrity or authenticity of the email content itself</a:t>
            </a:r>
            <a:r>
              <a:rPr lang="en-US" b="0" i="0" baseline="30000" dirty="0">
                <a:solidFill>
                  <a:srgbClr val="111111"/>
                </a:solidFill>
                <a:effectLst/>
                <a:highlight>
                  <a:srgbClr val="FFFFFF"/>
                </a:highlight>
                <a:latin typeface="-apple-system"/>
                <a:hlinkClick r:id="rId3"/>
              </a:rPr>
              <a:t>1</a:t>
            </a:r>
            <a:r>
              <a:rPr lang="en-US" b="0" i="0" dirty="0">
                <a:solidFill>
                  <a:srgbClr val="111111"/>
                </a:solidFill>
                <a:effectLst/>
                <a:highlight>
                  <a:srgbClr val="FFFFFF"/>
                </a:highlight>
                <a:latin typeface="-apple-system"/>
              </a:rPr>
              <a:t>.</a:t>
            </a:r>
          </a:p>
          <a:p>
            <a:pPr algn="l">
              <a:buFont typeface="+mj-lt"/>
              <a:buAutoNum type="arabicPeriod"/>
            </a:pPr>
            <a:r>
              <a:rPr lang="en-US" b="1" i="0" dirty="0">
                <a:solidFill>
                  <a:srgbClr val="111111"/>
                </a:solidFill>
                <a:effectLst/>
                <a:highlight>
                  <a:srgbClr val="FFFFFF"/>
                </a:highlight>
                <a:latin typeface="-apple-system"/>
              </a:rPr>
              <a:t>DKIM (DomainKeys Identified Mail)</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1" i="0" dirty="0">
                <a:solidFill>
                  <a:srgbClr val="111111"/>
                </a:solidFill>
                <a:effectLst/>
                <a:highlight>
                  <a:srgbClr val="FFFFFF"/>
                </a:highlight>
                <a:latin typeface="-apple-system"/>
              </a:rPr>
              <a:t>Purpose</a:t>
            </a:r>
            <a:r>
              <a:rPr lang="en-US" b="0" i="0" dirty="0">
                <a:solidFill>
                  <a:srgbClr val="111111"/>
                </a:solidFill>
                <a:effectLst/>
                <a:highlight>
                  <a:srgbClr val="FFFFFF"/>
                </a:highlight>
                <a:latin typeface="-apple-system"/>
              </a:rPr>
              <a:t>: DKIM verifies the integrity of email content and the sender’s identity.</a:t>
            </a:r>
          </a:p>
          <a:p>
            <a:pPr marL="742950" lvl="1" indent="-285750" algn="l">
              <a:buFont typeface="+mj-lt"/>
              <a:buAutoNum type="arabicPeriod"/>
            </a:pPr>
            <a:r>
              <a:rPr lang="en-US" b="1" i="0" dirty="0">
                <a:solidFill>
                  <a:srgbClr val="111111"/>
                </a:solidFill>
                <a:effectLst/>
                <a:highlight>
                  <a:srgbClr val="FFFFFF"/>
                </a:highlight>
                <a:latin typeface="-apple-system"/>
              </a:rPr>
              <a:t>Analogy</a:t>
            </a:r>
            <a:r>
              <a:rPr lang="en-US" b="0" i="0" dirty="0">
                <a:solidFill>
                  <a:srgbClr val="111111"/>
                </a:solidFill>
                <a:effectLst/>
                <a:highlight>
                  <a:srgbClr val="FFFFFF"/>
                </a:highlight>
                <a:latin typeface="-apple-system"/>
              </a:rPr>
              <a:t>: Imagine DKIM as a signature on a check—it confirms who wrote it. In the digital realm, DKIM uses cryptography to mathematically verify that an email came from a specific domain.</a:t>
            </a:r>
          </a:p>
          <a:p>
            <a:pPr marL="742950" lvl="1" indent="-285750" algn="l">
              <a:buFont typeface="+mj-lt"/>
              <a:buAutoNum type="arabicPeriod"/>
            </a:pPr>
            <a:r>
              <a:rPr lang="en-US" b="1" i="0" dirty="0">
                <a:solidFill>
                  <a:srgbClr val="111111"/>
                </a:solidFill>
                <a:effectLst/>
                <a:highlight>
                  <a:srgbClr val="FFFFFF"/>
                </a:highlight>
                <a:latin typeface="-apple-system"/>
              </a:rPr>
              <a:t>How It Works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0" i="0" dirty="0">
                <a:solidFill>
                  <a:srgbClr val="111111"/>
                </a:solidFill>
                <a:effectLst/>
                <a:highlight>
                  <a:srgbClr val="FFFFFF"/>
                </a:highlight>
                <a:latin typeface="-apple-system"/>
              </a:rPr>
              <a:t>The domain owner “signs” emails with a digital signature using a private key.</a:t>
            </a:r>
          </a:p>
          <a:p>
            <a:pPr marL="1143000" lvl="2" indent="-228600" algn="l">
              <a:buFont typeface="+mj-lt"/>
              <a:buAutoNum type="arabicPeriod"/>
            </a:pPr>
            <a:r>
              <a:rPr lang="en-US" b="0" i="0" dirty="0">
                <a:solidFill>
                  <a:srgbClr val="111111"/>
                </a:solidFill>
                <a:effectLst/>
                <a:highlight>
                  <a:srgbClr val="FFFFFF"/>
                </a:highlight>
                <a:latin typeface="-apple-system"/>
              </a:rPr>
              <a:t>Receiving mail servers verify this signature by checking the domain’s public key stored in the DKIM record.</a:t>
            </a:r>
          </a:p>
          <a:p>
            <a:pPr marL="742950" lvl="1" indent="-285750" algn="l">
              <a:buFont typeface="+mj-lt"/>
              <a:buAutoNum type="arabicPeriod"/>
            </a:pPr>
            <a:r>
              <a:rPr lang="en-US" b="1" i="0" dirty="0">
                <a:solidFill>
                  <a:srgbClr val="111111"/>
                </a:solidFill>
                <a:effectLst/>
                <a:highlight>
                  <a:srgbClr val="FFFFFF"/>
                </a:highlight>
                <a:latin typeface="-apple-system"/>
              </a:rPr>
              <a:t>Outcome</a:t>
            </a:r>
            <a:r>
              <a:rPr lang="en-US" b="0" i="0" dirty="0">
                <a:solidFill>
                  <a:srgbClr val="111111"/>
                </a:solidFill>
                <a:effectLst/>
                <a:highlight>
                  <a:srgbClr val="FFFFFF"/>
                </a:highlight>
                <a:latin typeface="-apple-system"/>
              </a:rPr>
              <a:t>: DKIM ensures that emails haven’t been tampered with and come from authorized servers.</a:t>
            </a:r>
          </a:p>
          <a:p>
            <a:pPr marL="742950" lvl="1" indent="-285750" algn="l">
              <a:buFont typeface="+mj-lt"/>
              <a:buAutoNum type="arabicPeriod"/>
            </a:pPr>
            <a:r>
              <a:rPr lang="en-US" b="1" i="0" dirty="0">
                <a:solidFill>
                  <a:srgbClr val="111111"/>
                </a:solidFill>
                <a:effectLst/>
                <a:highlight>
                  <a:srgbClr val="FFFFFF"/>
                </a:highlight>
                <a:latin typeface="-apple-system"/>
              </a:rPr>
              <a:t>Strengths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Content Integrity</a:t>
            </a:r>
            <a:r>
              <a:rPr lang="en-US" b="0" i="0" dirty="0">
                <a:solidFill>
                  <a:srgbClr val="111111"/>
                </a:solidFill>
                <a:effectLst/>
                <a:highlight>
                  <a:srgbClr val="FFFFFF"/>
                </a:highlight>
                <a:latin typeface="-apple-system"/>
              </a:rPr>
              <a:t>: DKIM verifies the actual email content, ensuring it hasn’t been altered.</a:t>
            </a:r>
          </a:p>
          <a:p>
            <a:pPr marL="1143000" lvl="2" indent="-228600" algn="l">
              <a:buFont typeface="+mj-lt"/>
              <a:buAutoNum type="arabicPeriod"/>
            </a:pPr>
            <a:r>
              <a:rPr lang="en-US" b="1" i="0" dirty="0">
                <a:solidFill>
                  <a:srgbClr val="111111"/>
                </a:solidFill>
                <a:effectLst/>
                <a:highlight>
                  <a:srgbClr val="FFFFFF"/>
                </a:highlight>
                <a:latin typeface="-apple-system"/>
              </a:rPr>
              <a:t>Sender Authentication</a:t>
            </a:r>
            <a:r>
              <a:rPr lang="en-US" b="0" i="0" dirty="0">
                <a:solidFill>
                  <a:srgbClr val="111111"/>
                </a:solidFill>
                <a:effectLst/>
                <a:highlight>
                  <a:srgbClr val="FFFFFF"/>
                </a:highlight>
                <a:latin typeface="-apple-system"/>
              </a:rPr>
              <a:t>: It provides strong evidence of the sender’s authenticity.</a:t>
            </a:r>
          </a:p>
          <a:p>
            <a:pPr marL="742950" lvl="1" indent="-285750" algn="l">
              <a:buFont typeface="+mj-lt"/>
              <a:buAutoNum type="arabicPeriod"/>
            </a:pPr>
            <a:r>
              <a:rPr lang="en-US" b="1" i="0" dirty="0">
                <a:solidFill>
                  <a:srgbClr val="111111"/>
                </a:solidFill>
                <a:effectLst/>
                <a:highlight>
                  <a:srgbClr val="FFFFFF"/>
                </a:highlight>
                <a:latin typeface="-apple-system"/>
              </a:rPr>
              <a:t>Weaknesses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Complex Implementation</a:t>
            </a:r>
            <a:r>
              <a:rPr lang="en-US" b="0" i="0" dirty="0">
                <a:solidFill>
                  <a:srgbClr val="111111"/>
                </a:solidFill>
                <a:effectLst/>
                <a:highlight>
                  <a:srgbClr val="FFFFFF"/>
                </a:highlight>
                <a:latin typeface="-apple-system"/>
              </a:rPr>
              <a:t>: Setting up DKIM involves cryptographic keys and DNS records.</a:t>
            </a:r>
          </a:p>
          <a:p>
            <a:pPr marL="1143000" lvl="2" indent="-228600" algn="l">
              <a:buFont typeface="+mj-lt"/>
              <a:buAutoNum type="arabicPeriod"/>
            </a:pPr>
            <a:r>
              <a:rPr lang="en-US" b="1" i="0" dirty="0">
                <a:solidFill>
                  <a:srgbClr val="111111"/>
                </a:solidFill>
                <a:effectLst/>
                <a:highlight>
                  <a:srgbClr val="FFFFFF"/>
                </a:highlight>
                <a:latin typeface="-apple-system"/>
                <a:hlinkClick r:id="rId3"/>
              </a:rPr>
              <a:t>Doesn’t Prevent Spoofing</a:t>
            </a:r>
            <a:r>
              <a:rPr lang="en-US" b="0" i="0" dirty="0">
                <a:solidFill>
                  <a:srgbClr val="111111"/>
                </a:solidFill>
                <a:effectLst/>
                <a:highlight>
                  <a:srgbClr val="FFFFFF"/>
                </a:highlight>
                <a:latin typeface="-apple-system"/>
                <a:hlinkClick r:id="rId3"/>
              </a:rPr>
              <a:t>: While DKIM verifies content integrity, it doesn’t prevent unauthorized servers from sending emails on behalf of a domain</a:t>
            </a:r>
            <a:r>
              <a:rPr lang="en-US" b="0" i="0" baseline="30000" dirty="0">
                <a:solidFill>
                  <a:srgbClr val="111111"/>
                </a:solidFill>
                <a:effectLst/>
                <a:highlight>
                  <a:srgbClr val="FFFFFF"/>
                </a:highlight>
                <a:latin typeface="-apple-system"/>
                <a:hlinkClick r:id="rId3"/>
              </a:rPr>
              <a:t>1</a:t>
            </a:r>
            <a:r>
              <a:rPr lang="en-US" b="0" i="0" dirty="0">
                <a:solidFill>
                  <a:srgbClr val="111111"/>
                </a:solidFill>
                <a:effectLst/>
                <a:highlight>
                  <a:srgbClr val="FFFFFF"/>
                </a:highlight>
                <a:latin typeface="-apple-system"/>
              </a:rPr>
              <a:t>.</a:t>
            </a:r>
          </a:p>
          <a:p>
            <a:pPr algn="l">
              <a:buFont typeface="+mj-lt"/>
              <a:buAutoNum type="arabicPeriod"/>
            </a:pPr>
            <a:r>
              <a:rPr lang="en-US" b="1" i="0" dirty="0">
                <a:solidFill>
                  <a:srgbClr val="111111"/>
                </a:solidFill>
                <a:effectLst/>
                <a:highlight>
                  <a:srgbClr val="FFFFFF"/>
                </a:highlight>
                <a:latin typeface="-apple-system"/>
              </a:rPr>
              <a:t>DMARC (Domain-based Message Authentication, Reporting, and Conformance)</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1" i="0" dirty="0">
                <a:solidFill>
                  <a:srgbClr val="111111"/>
                </a:solidFill>
                <a:effectLst/>
                <a:highlight>
                  <a:srgbClr val="FFFFFF"/>
                </a:highlight>
                <a:latin typeface="-apple-system"/>
              </a:rPr>
              <a:t>Purpose</a:t>
            </a:r>
            <a:r>
              <a:rPr lang="en-US" b="0" i="0" dirty="0">
                <a:solidFill>
                  <a:srgbClr val="111111"/>
                </a:solidFill>
                <a:effectLst/>
                <a:highlight>
                  <a:srgbClr val="FFFFFF"/>
                </a:highlight>
                <a:latin typeface="-apple-system"/>
              </a:rPr>
              <a:t>: DMARC combines SPF and DKIM to enhance email security.</a:t>
            </a:r>
          </a:p>
          <a:p>
            <a:pPr marL="742950" lvl="1" indent="-285750" algn="l">
              <a:buFont typeface="+mj-lt"/>
              <a:buAutoNum type="arabicPeriod"/>
            </a:pPr>
            <a:r>
              <a:rPr lang="en-US" b="1" i="0" dirty="0">
                <a:solidFill>
                  <a:srgbClr val="111111"/>
                </a:solidFill>
                <a:effectLst/>
                <a:highlight>
                  <a:srgbClr val="FFFFFF"/>
                </a:highlight>
                <a:latin typeface="-apple-system"/>
              </a:rPr>
              <a:t>Function</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0" i="0" dirty="0">
                <a:solidFill>
                  <a:srgbClr val="111111"/>
                </a:solidFill>
                <a:effectLst/>
                <a:highlight>
                  <a:srgbClr val="FFFFFF"/>
                </a:highlight>
                <a:latin typeface="-apple-system"/>
              </a:rPr>
              <a:t>DMARC policy instructs receiving servers on how to handle emails that fail SPF or DKIM checks.</a:t>
            </a:r>
          </a:p>
          <a:p>
            <a:pPr marL="1143000" lvl="2" indent="-228600" algn="l">
              <a:buFont typeface="+mj-lt"/>
              <a:buAutoNum type="arabicPeriod"/>
            </a:pPr>
            <a:r>
              <a:rPr lang="en-US" b="0" i="0" dirty="0">
                <a:solidFill>
                  <a:srgbClr val="111111"/>
                </a:solidFill>
                <a:effectLst/>
                <a:highlight>
                  <a:srgbClr val="FFFFFF"/>
                </a:highlight>
                <a:latin typeface="-apple-system"/>
              </a:rPr>
              <a:t>It specifies whether to quarantine, reject, or allow such emails.</a:t>
            </a:r>
          </a:p>
          <a:p>
            <a:pPr marL="742950" lvl="1" indent="-285750" algn="l">
              <a:buFont typeface="+mj-lt"/>
              <a:buAutoNum type="arabicPeriod"/>
            </a:pPr>
            <a:r>
              <a:rPr lang="en-US" b="1" i="0" dirty="0">
                <a:solidFill>
                  <a:srgbClr val="111111"/>
                </a:solidFill>
                <a:effectLst/>
                <a:highlight>
                  <a:srgbClr val="FFFFFF"/>
                </a:highlight>
                <a:latin typeface="-apple-system"/>
              </a:rPr>
              <a:t>Outcome</a:t>
            </a:r>
            <a:r>
              <a:rPr lang="en-US" b="0" i="0" dirty="0">
                <a:solidFill>
                  <a:srgbClr val="111111"/>
                </a:solidFill>
                <a:effectLst/>
                <a:highlight>
                  <a:srgbClr val="FFFFFF"/>
                </a:highlight>
                <a:latin typeface="-apple-system"/>
              </a:rPr>
              <a:t>: DMARC prevents domain spoofing and phishing attacks.</a:t>
            </a:r>
          </a:p>
          <a:p>
            <a:pPr marL="742950" lvl="1" indent="-285750" algn="l">
              <a:buFont typeface="+mj-lt"/>
              <a:buAutoNum type="arabicPeriod"/>
            </a:pPr>
            <a:r>
              <a:rPr lang="en-US" b="1" i="0" dirty="0">
                <a:solidFill>
                  <a:srgbClr val="111111"/>
                </a:solidFill>
                <a:effectLst/>
                <a:highlight>
                  <a:srgbClr val="FFFFFF"/>
                </a:highlight>
                <a:latin typeface="-apple-system"/>
              </a:rPr>
              <a:t>Strengths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Comprehensive Protection</a:t>
            </a:r>
            <a:r>
              <a:rPr lang="en-US" b="0" i="0" dirty="0">
                <a:solidFill>
                  <a:srgbClr val="111111"/>
                </a:solidFill>
                <a:effectLst/>
                <a:highlight>
                  <a:srgbClr val="FFFFFF"/>
                </a:highlight>
                <a:latin typeface="-apple-system"/>
              </a:rPr>
              <a:t>: DMARC ensures that SPF and DKIM work together effectively.</a:t>
            </a:r>
          </a:p>
          <a:p>
            <a:pPr marL="1143000" lvl="2" indent="-228600" algn="l">
              <a:buFont typeface="+mj-lt"/>
              <a:buAutoNum type="arabicPeriod"/>
            </a:pPr>
            <a:r>
              <a:rPr lang="en-US" b="1" i="0" dirty="0">
                <a:solidFill>
                  <a:srgbClr val="111111"/>
                </a:solidFill>
                <a:effectLst/>
                <a:highlight>
                  <a:srgbClr val="FFFFFF"/>
                </a:highlight>
                <a:latin typeface="-apple-system"/>
              </a:rPr>
              <a:t>Reporting and Visibility</a:t>
            </a:r>
            <a:r>
              <a:rPr lang="en-US" b="0" i="0" dirty="0">
                <a:solidFill>
                  <a:srgbClr val="111111"/>
                </a:solidFill>
                <a:effectLst/>
                <a:highlight>
                  <a:srgbClr val="FFFFFF"/>
                </a:highlight>
                <a:latin typeface="-apple-system"/>
              </a:rPr>
              <a:t>: It provides detailed reports on email authentication failures.</a:t>
            </a:r>
          </a:p>
          <a:p>
            <a:pPr marL="1143000" lvl="2" indent="-228600" algn="l">
              <a:buFont typeface="+mj-lt"/>
              <a:buAutoNum type="arabicPeriod"/>
            </a:pPr>
            <a:r>
              <a:rPr lang="en-US" b="1" i="0" dirty="0">
                <a:solidFill>
                  <a:srgbClr val="111111"/>
                </a:solidFill>
                <a:effectLst/>
                <a:highlight>
                  <a:srgbClr val="FFFFFF"/>
                </a:highlight>
                <a:latin typeface="-apple-system"/>
              </a:rPr>
              <a:t>Gradual Implementation</a:t>
            </a:r>
            <a:r>
              <a:rPr lang="en-US" b="0" i="0" dirty="0">
                <a:solidFill>
                  <a:srgbClr val="111111"/>
                </a:solidFill>
                <a:effectLst/>
                <a:highlight>
                  <a:srgbClr val="FFFFFF"/>
                </a:highlight>
                <a:latin typeface="-apple-system"/>
              </a:rPr>
              <a:t>: Organizations can start with monitoring mode before enforcing strict policies.</a:t>
            </a:r>
          </a:p>
          <a:p>
            <a:pPr marL="742950" lvl="1" indent="-285750" algn="l">
              <a:buFont typeface="+mj-lt"/>
              <a:buAutoNum type="arabicPeriod"/>
            </a:pPr>
            <a:r>
              <a:rPr lang="en-US" b="1" i="0" dirty="0">
                <a:solidFill>
                  <a:srgbClr val="111111"/>
                </a:solidFill>
                <a:effectLst/>
                <a:highlight>
                  <a:srgbClr val="FFFFFF"/>
                </a:highlight>
                <a:latin typeface="-apple-system"/>
              </a:rPr>
              <a:t>Weaknesses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Requires SPF and DKIM</a:t>
            </a:r>
            <a:r>
              <a:rPr lang="en-US" b="0" i="0" dirty="0">
                <a:solidFill>
                  <a:srgbClr val="111111"/>
                </a:solidFill>
                <a:effectLst/>
                <a:highlight>
                  <a:srgbClr val="FFFFFF"/>
                </a:highlight>
                <a:latin typeface="-apple-system"/>
              </a:rPr>
              <a:t>: DMARC relies on SPF and DKIM; you can’t use DMARC without them.</a:t>
            </a:r>
          </a:p>
          <a:p>
            <a:pPr marL="1143000" lvl="2" indent="-228600" algn="l">
              <a:buFont typeface="+mj-lt"/>
              <a:buAutoNum type="arabicPeriod"/>
            </a:pPr>
            <a:r>
              <a:rPr lang="en-US" b="1" i="0" dirty="0">
                <a:solidFill>
                  <a:srgbClr val="111111"/>
                </a:solidFill>
                <a:effectLst/>
                <a:highlight>
                  <a:srgbClr val="FFFFFF"/>
                </a:highlight>
                <a:latin typeface="-apple-system"/>
                <a:hlinkClick r:id="rId4"/>
              </a:rPr>
              <a:t>Initial Setup Complexity</a:t>
            </a:r>
            <a:r>
              <a:rPr lang="en-US" b="0" i="0" dirty="0">
                <a:solidFill>
                  <a:srgbClr val="111111"/>
                </a:solidFill>
                <a:effectLst/>
                <a:highlight>
                  <a:srgbClr val="FFFFFF"/>
                </a:highlight>
                <a:latin typeface="-apple-system"/>
                <a:hlinkClick r:id="rId4"/>
              </a:rPr>
              <a:t>: Configuring DMARC policies requires careful planning</a:t>
            </a:r>
            <a:r>
              <a:rPr lang="en-US" b="0" i="0" baseline="30000" dirty="0">
                <a:solidFill>
                  <a:srgbClr val="111111"/>
                </a:solidFill>
                <a:effectLst/>
                <a:highlight>
                  <a:srgbClr val="FFFFFF"/>
                </a:highlight>
                <a:latin typeface="-apple-system"/>
                <a:hlinkClick r:id="rId4"/>
              </a:rPr>
              <a:t>2</a:t>
            </a:r>
            <a:r>
              <a:rPr lang="en-US" b="0" i="0" dirty="0">
                <a:solidFill>
                  <a:srgbClr val="111111"/>
                </a:solidFill>
                <a:effectLst/>
                <a:highlight>
                  <a:srgbClr val="FFFFFF"/>
                </a:highlight>
                <a:latin typeface="-apple-system"/>
              </a:rPr>
              <a:t>.</a:t>
            </a:r>
          </a:p>
          <a:p>
            <a:pPr marL="914400" lvl="2" indent="0" algn="l">
              <a:buFont typeface="+mj-lt"/>
              <a:buNone/>
            </a:pPr>
            <a:endParaRPr lang="en-US" b="0" i="0" dirty="0">
              <a:solidFill>
                <a:srgbClr val="111111"/>
              </a:solidFill>
              <a:effectLst/>
              <a:highlight>
                <a:srgbClr val="FFFFFF"/>
              </a:highlight>
              <a:latin typeface="-apple-system"/>
            </a:endParaRPr>
          </a:p>
          <a:p>
            <a:pPr marL="0" lvl="0" indent="0" algn="l">
              <a:buFont typeface="+mj-lt"/>
              <a:buNone/>
            </a:pPr>
            <a:r>
              <a:rPr lang="en-US" b="0" i="0" dirty="0">
                <a:solidFill>
                  <a:srgbClr val="111111"/>
                </a:solidFill>
                <a:effectLst/>
                <a:highlight>
                  <a:srgbClr val="FFFFFF"/>
                </a:highlight>
                <a:latin typeface="-apple-system"/>
              </a:rPr>
              <a:t>Implementing all three methods together ensures respectable levels of authentication and deliverability in the complex world of email security</a:t>
            </a:r>
          </a:p>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4</a:t>
            </a:fld>
            <a:endParaRPr lang="zh-CN" altLang="en-US"/>
          </a:p>
        </p:txBody>
      </p:sp>
    </p:spTree>
    <p:extLst>
      <p:ext uri="{BB962C8B-B14F-4D97-AF65-F5344CB8AC3E}">
        <p14:creationId xmlns:p14="http://schemas.microsoft.com/office/powerpoint/2010/main" val="166360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5</a:t>
            </a:fld>
            <a:endParaRPr lang="zh-CN" altLang="en-US"/>
          </a:p>
        </p:txBody>
      </p:sp>
    </p:spTree>
    <p:extLst>
      <p:ext uri="{BB962C8B-B14F-4D97-AF65-F5344CB8AC3E}">
        <p14:creationId xmlns:p14="http://schemas.microsoft.com/office/powerpoint/2010/main" val="237149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10</a:t>
            </a:fld>
            <a:endParaRPr lang="zh-CN" altLang="en-US"/>
          </a:p>
        </p:txBody>
      </p:sp>
    </p:spTree>
    <p:extLst>
      <p:ext uri="{BB962C8B-B14F-4D97-AF65-F5344CB8AC3E}">
        <p14:creationId xmlns:p14="http://schemas.microsoft.com/office/powerpoint/2010/main" val="361776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ECECEC"/>
                </a:solidFill>
                <a:effectLst/>
                <a:highlight>
                  <a:srgbClr val="212121"/>
                </a:highlight>
                <a:latin typeface="Söhne"/>
              </a:rPr>
              <a:t>The implementation of DMARC by these industry leaders not only fortifies their own email ecosystems but also sets a precedent for the broader digital community. It highlights the necessity for collective action in cybersecurity, urging various sectors beyond email services to integrate similar security measures. This approach is vital for protecting the interconnected fabric of the global digital landscape, emphasizing the need for unified cybersecurity efforts across all online platforms and services.”</a:t>
            </a:r>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13</a:t>
            </a:fld>
            <a:endParaRPr lang="zh-CN" altLang="en-US"/>
          </a:p>
        </p:txBody>
      </p:sp>
    </p:spTree>
    <p:extLst>
      <p:ext uri="{BB962C8B-B14F-4D97-AF65-F5344CB8AC3E}">
        <p14:creationId xmlns:p14="http://schemas.microsoft.com/office/powerpoint/2010/main" val="262884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descr="图片包含 游戏机, 蓝色&#10;&#10;描述已自动生成">
            <a:extLst>
              <a:ext uri="{FF2B5EF4-FFF2-40B4-BE49-F238E27FC236}">
                <a16:creationId xmlns:a16="http://schemas.microsoft.com/office/drawing/2014/main" id="{9074DB8D-9DCA-47F7-B249-70E1090DF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587"/>
            <a:ext cx="12192000" cy="6846827"/>
          </a:xfrm>
          <a:prstGeom prst="rect">
            <a:avLst/>
          </a:prstGeom>
        </p:spPr>
      </p:pic>
      <p:sp>
        <p:nvSpPr>
          <p:cNvPr id="12" name="矩形 11">
            <a:extLst>
              <a:ext uri="{FF2B5EF4-FFF2-40B4-BE49-F238E27FC236}">
                <a16:creationId xmlns:a16="http://schemas.microsoft.com/office/drawing/2014/main" id="{D5C15E26-F047-4D23-800B-EDF17728418F}"/>
              </a:ext>
            </a:extLst>
          </p:cNvPr>
          <p:cNvSpPr/>
          <p:nvPr userDrawn="1"/>
        </p:nvSpPr>
        <p:spPr>
          <a:xfrm>
            <a:off x="0" y="0"/>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7867649" y="6109861"/>
            <a:ext cx="3651251" cy="180659"/>
          </a:xfrm>
        </p:spPr>
        <p:txBody>
          <a:bodyPr vert="horz" wrap="none" lIns="91440" tIns="45720" rIns="91440" bIns="45720" rtlCol="0" anchor="ctr">
            <a:noAutofit/>
          </a:bodyPr>
          <a:lstStyle>
            <a:lvl1pPr marL="0" indent="0" algn="r">
              <a:buNone/>
              <a:defRPr lang="zh-CN" altLang="en-US" sz="1050" b="0" dirty="0" smtClean="0">
                <a:ln>
                  <a:noFill/>
                </a:ln>
                <a:solidFill>
                  <a:srgbClr val="FFFFFF"/>
                </a:solidFill>
                <a:latin typeface="+mj-lt"/>
                <a:ea typeface="+mj-ea"/>
                <a:cs typeface="+mj-cs"/>
              </a:defRPr>
            </a:lvl1pPr>
          </a:lstStyle>
          <a:p>
            <a:pPr marL="228573" lvl="0" indent="-228573"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73100" y="6109861"/>
            <a:ext cx="3651251" cy="180659"/>
          </a:xfrm>
        </p:spPr>
        <p:txBody>
          <a:bodyPr vert="horz" wrap="none" lIns="91440" tIns="45720" rIns="91440" bIns="45720" rtlCol="0" anchor="ctr">
            <a:noAutofit/>
          </a:bodyPr>
          <a:lstStyle>
            <a:lvl1pPr marL="0" indent="0" algn="l">
              <a:buNone/>
              <a:defRPr lang="zh-CN" altLang="en-US" sz="1050" b="0" dirty="0" smtClean="0">
                <a:ln>
                  <a:noFill/>
                </a:ln>
                <a:solidFill>
                  <a:schemeClr val="tx1"/>
                </a:solidFill>
                <a:latin typeface="+mj-lt"/>
                <a:ea typeface="+mj-ea"/>
                <a:cs typeface="+mj-cs"/>
              </a:defRPr>
            </a:lvl1pPr>
          </a:lstStyle>
          <a:p>
            <a:pPr marL="0" indent="0"/>
            <a:r>
              <a:rPr lang="en-US" altLang="zh-CN" dirty="0"/>
              <a:t>OfficePLUS</a:t>
            </a:r>
          </a:p>
        </p:txBody>
      </p:sp>
      <p:sp>
        <p:nvSpPr>
          <p:cNvPr id="3" name="副标题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8297449" y="4789356"/>
            <a:ext cx="3179478" cy="521235"/>
          </a:xfrm>
        </p:spPr>
        <p:txBody>
          <a:bodyPr>
            <a:normAutofit/>
          </a:bodyPr>
          <a:lstStyle>
            <a:lvl1pPr marL="0" indent="0" algn="l">
              <a:lnSpc>
                <a:spcPct val="150000"/>
              </a:lnSpc>
              <a:buNone/>
              <a:defRPr sz="1050">
                <a:solidFill>
                  <a:srgbClr val="FFFFFF"/>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ltLang="zh-CN" dirty="0"/>
              <a:t>Adjust the spacing to adapt to Chinese typesetting, use the reference line in PPT.</a:t>
            </a:r>
          </a:p>
        </p:txBody>
      </p:sp>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684443" y="2946899"/>
            <a:ext cx="7613006" cy="964201"/>
          </a:xfrm>
          <a:noFill/>
          <a:ln>
            <a:noFill/>
          </a:ln>
        </p:spPr>
        <p:txBody>
          <a:bodyPr vert="horz" wrap="square" lIns="91440" tIns="45720" rIns="91440" bIns="45720" rtlCol="0" anchor="b">
            <a:noAutofit/>
          </a:bodyPr>
          <a:lstStyle>
            <a:lvl1pPr>
              <a:defRPr lang="zh-CN" altLang="en-US" sz="4800" i="0" dirty="0">
                <a:solidFill>
                  <a:schemeClr val="tx1"/>
                </a:solidFill>
              </a:defRPr>
            </a:lvl1pPr>
          </a:lstStyle>
          <a:p>
            <a:pPr lvl="0"/>
            <a:r>
              <a:rPr lang="en-US" altLang="zh-CN" dirty="0"/>
              <a:t>Click to edit Master title style </a:t>
            </a:r>
            <a:endParaRPr lang="zh-CN" altLang="en-US" dirty="0"/>
          </a:p>
        </p:txBody>
      </p:sp>
      <p:sp>
        <p:nvSpPr>
          <p:cNvPr id="29" name="文本占位符 28">
            <a:extLst>
              <a:ext uri="{FF2B5EF4-FFF2-40B4-BE49-F238E27FC236}">
                <a16:creationId xmlns:a16="http://schemas.microsoft.com/office/drawing/2014/main" id="{ED6BE465-BD02-406D-811B-827A8C48C353}"/>
              </a:ext>
            </a:extLst>
          </p:cNvPr>
          <p:cNvSpPr>
            <a:spLocks noGrp="1"/>
          </p:cNvSpPr>
          <p:nvPr userDrawn="1">
            <p:ph type="body" sz="quarter" idx="12" hasCustomPrompt="1"/>
          </p:nvPr>
        </p:nvSpPr>
        <p:spPr>
          <a:xfrm>
            <a:off x="701222" y="3911100"/>
            <a:ext cx="5200650" cy="1306512"/>
          </a:xfrm>
        </p:spPr>
        <p:txBody>
          <a:bodyPr>
            <a:noAutofit/>
          </a:bodyPr>
          <a:lstStyle>
            <a:lvl1pPr marL="0" indent="0">
              <a:buFontTx/>
              <a:buNone/>
              <a:defRPr sz="13800" b="1">
                <a:solidFill>
                  <a:schemeClr val="tx1">
                    <a:alpha val="5000"/>
                  </a:schemeClr>
                </a:solidFill>
              </a:defRPr>
            </a:lvl1pPr>
            <a:lvl2pPr marL="457166" indent="0">
              <a:buFontTx/>
              <a:buNone/>
              <a:defRPr>
                <a:solidFill>
                  <a:schemeClr val="bg1"/>
                </a:solidFill>
              </a:defRPr>
            </a:lvl2pPr>
            <a:lvl3pPr marL="914330" indent="0">
              <a:buFontTx/>
              <a:buNone/>
              <a:defRPr>
                <a:solidFill>
                  <a:schemeClr val="bg1"/>
                </a:solidFill>
              </a:defRPr>
            </a:lvl3pPr>
            <a:lvl4pPr marL="1371496" indent="0">
              <a:buFontTx/>
              <a:buNone/>
              <a:defRPr>
                <a:solidFill>
                  <a:schemeClr val="bg1"/>
                </a:solidFill>
              </a:defRPr>
            </a:lvl4pPr>
            <a:lvl5pPr marL="1828663" indent="0">
              <a:buFontTx/>
              <a:buNone/>
              <a:defRPr>
                <a:solidFill>
                  <a:schemeClr val="bg1"/>
                </a:solidFill>
              </a:defRPr>
            </a:lvl5pPr>
          </a:lstStyle>
          <a:p>
            <a:pPr lvl="0"/>
            <a:r>
              <a:rPr lang="en-US" altLang="zh-CN" dirty="0" err="1"/>
              <a:t>OfficePLUS</a:t>
            </a:r>
            <a:endParaRPr lang="zh-CN" altLang="en-US" dirty="0"/>
          </a:p>
        </p:txBody>
      </p:sp>
    </p:spTree>
    <p:extLst>
      <p:ext uri="{BB962C8B-B14F-4D97-AF65-F5344CB8AC3E}">
        <p14:creationId xmlns:p14="http://schemas.microsoft.com/office/powerpoint/2010/main" val="2843009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column content with picture, Dark background ">
    <p:spTree>
      <p:nvGrpSpPr>
        <p:cNvPr id="1" name=""/>
        <p:cNvGrpSpPr/>
        <p:nvPr/>
      </p:nvGrpSpPr>
      <p:grpSpPr>
        <a:xfrm>
          <a:off x="0" y="0"/>
          <a:ext cx="0" cy="0"/>
          <a:chOff x="0" y="0"/>
          <a:chExt cx="0" cy="0"/>
        </a:xfrm>
      </p:grpSpPr>
      <p:grpSp>
        <p:nvGrpSpPr>
          <p:cNvPr id="3" name="组合 9">
            <a:extLst>
              <a:ext uri="{FF2B5EF4-FFF2-40B4-BE49-F238E27FC236}">
                <a16:creationId xmlns:a16="http://schemas.microsoft.com/office/drawing/2014/main" id="{5AC8E96D-F43D-6ECD-5FAC-0130F633D6CE}"/>
              </a:ext>
            </a:extLst>
          </p:cNvPr>
          <p:cNvGrpSpPr/>
          <p:nvPr userDrawn="1"/>
        </p:nvGrpSpPr>
        <p:grpSpPr>
          <a:xfrm>
            <a:off x="0" y="0"/>
            <a:ext cx="12192000" cy="6858000"/>
            <a:chOff x="0" y="267483"/>
            <a:chExt cx="12192000" cy="6858000"/>
          </a:xfrm>
        </p:grpSpPr>
        <p:pic>
          <p:nvPicPr>
            <p:cNvPr id="4" name="图片 11" descr="图片包含 游戏机, 蓝色&#10;&#10;描述已自动生成">
              <a:extLst>
                <a:ext uri="{FF2B5EF4-FFF2-40B4-BE49-F238E27FC236}">
                  <a16:creationId xmlns:a16="http://schemas.microsoft.com/office/drawing/2014/main" id="{1C807D38-3F4D-772C-64A3-8B0B33DF1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3070"/>
              <a:ext cx="12192000" cy="6846827"/>
            </a:xfrm>
            <a:prstGeom prst="rect">
              <a:avLst/>
            </a:prstGeom>
          </p:spPr>
        </p:pic>
        <p:sp>
          <p:nvSpPr>
            <p:cNvPr id="5" name="矩形 15">
              <a:extLst>
                <a:ext uri="{FF2B5EF4-FFF2-40B4-BE49-F238E27FC236}">
                  <a16:creationId xmlns:a16="http://schemas.microsoft.com/office/drawing/2014/main" id="{F36AE1FC-1FF3-8D88-35A1-0C67B5917FBE}"/>
                </a:ext>
              </a:extLst>
            </p:cNvPr>
            <p:cNvSpPr/>
            <p:nvPr userDrawn="1"/>
          </p:nvSpPr>
          <p:spPr>
            <a:xfrm>
              <a:off x="0" y="267483"/>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2" name="Group 1">
            <a:extLst>
              <a:ext uri="{FF2B5EF4-FFF2-40B4-BE49-F238E27FC236}">
                <a16:creationId xmlns:a16="http://schemas.microsoft.com/office/drawing/2014/main" id="{3F26D766-5AA8-AD62-9F3C-220875CA83D8}"/>
              </a:ext>
              <a:ext uri="{C183D7F6-B498-43B3-948B-1728B52AA6E4}">
                <adec:decorative xmlns:adec="http://schemas.microsoft.com/office/drawing/2017/decorative" val="1"/>
              </a:ext>
            </a:extLst>
          </p:cNvPr>
          <p:cNvGrpSpPr/>
          <p:nvPr userDrawn="1"/>
        </p:nvGrpSpPr>
        <p:grpSpPr>
          <a:xfrm>
            <a:off x="491412" y="2169669"/>
            <a:ext cx="11209176" cy="4090336"/>
            <a:chOff x="491412" y="2169669"/>
            <a:chExt cx="11209176" cy="4090336"/>
          </a:xfrm>
        </p:grpSpPr>
        <p:sp>
          <p:nvSpPr>
            <p:cNvPr id="12" name="Rectangle: Rounded Corners 11">
              <a:extLst>
                <a:ext uri="{FF2B5EF4-FFF2-40B4-BE49-F238E27FC236}">
                  <a16:creationId xmlns:a16="http://schemas.microsoft.com/office/drawing/2014/main" id="{AA56ABA2-62C6-E650-37A5-800954450315}"/>
                </a:ext>
              </a:extLst>
            </p:cNvPr>
            <p:cNvSpPr/>
            <p:nvPr userDrawn="1"/>
          </p:nvSpPr>
          <p:spPr bwMode="auto">
            <a:xfrm>
              <a:off x="491412" y="2357121"/>
              <a:ext cx="11209176" cy="3902884"/>
            </a:xfrm>
            <a:prstGeom prst="roundRect">
              <a:avLst>
                <a:gd name="adj" fmla="val 2995"/>
              </a:avLst>
            </a:prstGeom>
            <a:ln w="3175">
              <a:solidFill>
                <a:schemeClr val="tx1">
                  <a:lumMod val="50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A4F0B572-D6C1-87A7-530C-FBC286E32BB3}"/>
                </a:ext>
              </a:extLst>
            </p:cNvPr>
            <p:cNvSpPr/>
            <p:nvPr userDrawn="1"/>
          </p:nvSpPr>
          <p:spPr bwMode="auto">
            <a:xfrm>
              <a:off x="585286"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4" name="Rectangle: Rounded Corners 13">
              <a:extLst>
                <a:ext uri="{FF2B5EF4-FFF2-40B4-BE49-F238E27FC236}">
                  <a16:creationId xmlns:a16="http://schemas.microsoft.com/office/drawing/2014/main" id="{F800205D-FB66-7F75-0133-83AD67B07097}"/>
                </a:ext>
              </a:extLst>
            </p:cNvPr>
            <p:cNvSpPr/>
            <p:nvPr userDrawn="1"/>
          </p:nvSpPr>
          <p:spPr bwMode="auto">
            <a:xfrm>
              <a:off x="667730"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5" name="Rectangle: Rounded Corners 14">
              <a:extLst>
                <a:ext uri="{FF2B5EF4-FFF2-40B4-BE49-F238E27FC236}">
                  <a16:creationId xmlns:a16="http://schemas.microsoft.com/office/drawing/2014/main" id="{9B5488F6-013F-4EC3-1717-527AF14C5255}"/>
                </a:ext>
              </a:extLst>
            </p:cNvPr>
            <p:cNvSpPr/>
            <p:nvPr userDrawn="1"/>
          </p:nvSpPr>
          <p:spPr bwMode="auto">
            <a:xfrm>
              <a:off x="3352231"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16" name="Rectangle: Rounded Corners 15">
              <a:extLst>
                <a:ext uri="{FF2B5EF4-FFF2-40B4-BE49-F238E27FC236}">
                  <a16:creationId xmlns:a16="http://schemas.microsoft.com/office/drawing/2014/main" id="{DDBDFBDD-9C84-3E51-C23B-E5BBD960AD82}"/>
                </a:ext>
              </a:extLst>
            </p:cNvPr>
            <p:cNvSpPr/>
            <p:nvPr userDrawn="1"/>
          </p:nvSpPr>
          <p:spPr bwMode="auto">
            <a:xfrm>
              <a:off x="3434675"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7" name="Rectangle: Rounded Corners 16">
              <a:extLst>
                <a:ext uri="{FF2B5EF4-FFF2-40B4-BE49-F238E27FC236}">
                  <a16:creationId xmlns:a16="http://schemas.microsoft.com/office/drawing/2014/main" id="{B38D6A81-5BA2-7B60-2CA4-E72E31460377}"/>
                </a:ext>
              </a:extLst>
            </p:cNvPr>
            <p:cNvSpPr/>
            <p:nvPr userDrawn="1"/>
          </p:nvSpPr>
          <p:spPr bwMode="auto">
            <a:xfrm>
              <a:off x="6119176"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19" name="Rectangle: Rounded Corners 18">
              <a:extLst>
                <a:ext uri="{FF2B5EF4-FFF2-40B4-BE49-F238E27FC236}">
                  <a16:creationId xmlns:a16="http://schemas.microsoft.com/office/drawing/2014/main" id="{4FC4AADF-86A9-3C58-BE64-A655C86DB309}"/>
                </a:ext>
              </a:extLst>
            </p:cNvPr>
            <p:cNvSpPr/>
            <p:nvPr userDrawn="1"/>
          </p:nvSpPr>
          <p:spPr bwMode="auto">
            <a:xfrm>
              <a:off x="6201620"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20" name="Rectangle: Rounded Corners 19">
              <a:extLst>
                <a:ext uri="{FF2B5EF4-FFF2-40B4-BE49-F238E27FC236}">
                  <a16:creationId xmlns:a16="http://schemas.microsoft.com/office/drawing/2014/main" id="{63687F20-1FBC-C3CF-886F-02BFC9A79608}"/>
                </a:ext>
              </a:extLst>
            </p:cNvPr>
            <p:cNvSpPr/>
            <p:nvPr userDrawn="1"/>
          </p:nvSpPr>
          <p:spPr bwMode="auto">
            <a:xfrm>
              <a:off x="8904926" y="2169669"/>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21" name="Rectangle: Rounded Corners 20">
              <a:extLst>
                <a:ext uri="{FF2B5EF4-FFF2-40B4-BE49-F238E27FC236}">
                  <a16:creationId xmlns:a16="http://schemas.microsoft.com/office/drawing/2014/main" id="{2D511CFA-BD8E-0D3D-FC69-CA8D7BD9B78B}"/>
                </a:ext>
              </a:extLst>
            </p:cNvPr>
            <p:cNvSpPr/>
            <p:nvPr userDrawn="1"/>
          </p:nvSpPr>
          <p:spPr bwMode="auto">
            <a:xfrm>
              <a:off x="8968565"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cxnSp>
          <p:nvCxnSpPr>
            <p:cNvPr id="22" name="Straight Connector 21">
              <a:extLst>
                <a:ext uri="{FF2B5EF4-FFF2-40B4-BE49-F238E27FC236}">
                  <a16:creationId xmlns:a16="http://schemas.microsoft.com/office/drawing/2014/main" id="{2E24689A-5FFD-EAC7-9D9F-87786BE025FB}"/>
                </a:ext>
              </a:extLst>
            </p:cNvPr>
            <p:cNvCxnSpPr>
              <a:cxnSpLocks/>
            </p:cNvCxnSpPr>
            <p:nvPr userDrawn="1"/>
          </p:nvCxnSpPr>
          <p:spPr>
            <a:xfrm>
              <a:off x="753496"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20DE18-D5F9-3907-EF75-A37BA7EFD7ED}"/>
                </a:ext>
              </a:extLst>
            </p:cNvPr>
            <p:cNvCxnSpPr>
              <a:cxnSpLocks/>
            </p:cNvCxnSpPr>
            <p:nvPr userDrawn="1"/>
          </p:nvCxnSpPr>
          <p:spPr>
            <a:xfrm>
              <a:off x="3520441"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EB8A50-95C2-5FAF-DB43-54B61D4E602D}"/>
                </a:ext>
              </a:extLst>
            </p:cNvPr>
            <p:cNvCxnSpPr>
              <a:cxnSpLocks/>
            </p:cNvCxnSpPr>
            <p:nvPr userDrawn="1"/>
          </p:nvCxnSpPr>
          <p:spPr>
            <a:xfrm>
              <a:off x="6287386"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E6A082-A2C9-D88D-A907-06AB8B27C8B7}"/>
                </a:ext>
              </a:extLst>
            </p:cNvPr>
            <p:cNvCxnSpPr>
              <a:cxnSpLocks/>
            </p:cNvCxnSpPr>
            <p:nvPr userDrawn="1"/>
          </p:nvCxnSpPr>
          <p:spPr>
            <a:xfrm>
              <a:off x="9054331"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grpSp>
      <p:sp>
        <p:nvSpPr>
          <p:cNvPr id="26" name="Text Placeholder 44">
            <a:extLst>
              <a:ext uri="{FF2B5EF4-FFF2-40B4-BE49-F238E27FC236}">
                <a16:creationId xmlns:a16="http://schemas.microsoft.com/office/drawing/2014/main" id="{523D030B-6EA6-E822-CF07-3C9741CDE26E}"/>
              </a:ext>
            </a:extLst>
          </p:cNvPr>
          <p:cNvSpPr>
            <a:spLocks noGrp="1"/>
          </p:cNvSpPr>
          <p:nvPr>
            <p:ph type="body" sz="quarter" idx="10" hasCustomPrompt="1"/>
          </p:nvPr>
        </p:nvSpPr>
        <p:spPr>
          <a:xfrm>
            <a:off x="753495"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27" name="Text Placeholder 49">
            <a:extLst>
              <a:ext uri="{FF2B5EF4-FFF2-40B4-BE49-F238E27FC236}">
                <a16:creationId xmlns:a16="http://schemas.microsoft.com/office/drawing/2014/main" id="{DE14D357-0E05-A699-A6C7-163BC45E37DF}"/>
              </a:ext>
            </a:extLst>
          </p:cNvPr>
          <p:cNvSpPr>
            <a:spLocks noGrp="1"/>
          </p:cNvSpPr>
          <p:nvPr>
            <p:ph type="body" sz="quarter" idx="14"/>
          </p:nvPr>
        </p:nvSpPr>
        <p:spPr>
          <a:xfrm>
            <a:off x="753495" y="2654444"/>
            <a:ext cx="2365370" cy="1706811"/>
          </a:xfrm>
        </p:spPr>
        <p:txBody>
          <a:bodyPr>
            <a:noAutofit/>
          </a:bodyPr>
          <a:lstStyle>
            <a:lvl1pPr marL="0" indent="0">
              <a:buNone/>
              <a:defRPr sz="1200">
                <a:solidFill>
                  <a:schemeClr val="tx1"/>
                </a:solidFill>
              </a:defRPr>
            </a:lvl1pPr>
          </a:lstStyle>
          <a:p>
            <a:pPr lvl="0"/>
            <a:endParaRPr lang="en-US"/>
          </a:p>
        </p:txBody>
      </p:sp>
      <p:sp>
        <p:nvSpPr>
          <p:cNvPr id="34" name="Picture Placeholder 56">
            <a:extLst>
              <a:ext uri="{FF2B5EF4-FFF2-40B4-BE49-F238E27FC236}">
                <a16:creationId xmlns:a16="http://schemas.microsoft.com/office/drawing/2014/main" id="{F3ED215B-3530-8346-E1D9-B99B19235E17}"/>
              </a:ext>
            </a:extLst>
          </p:cNvPr>
          <p:cNvSpPr>
            <a:spLocks noGrp="1"/>
          </p:cNvSpPr>
          <p:nvPr>
            <p:ph type="pic" sz="quarter" idx="18"/>
          </p:nvPr>
        </p:nvSpPr>
        <p:spPr>
          <a:xfrm>
            <a:off x="667730" y="4460240"/>
            <a:ext cx="2536900" cy="1634856"/>
          </a:xfrm>
          <a:prstGeom prst="roundRect">
            <a:avLst>
              <a:gd name="adj" fmla="val 8277"/>
            </a:avLst>
          </a:prstGeom>
          <a:noFill/>
        </p:spPr>
        <p:txBody>
          <a:bodyPr/>
          <a:lstStyle/>
          <a:p>
            <a:endParaRPr lang="en-US"/>
          </a:p>
        </p:txBody>
      </p:sp>
      <p:sp>
        <p:nvSpPr>
          <p:cNvPr id="28" name="Text Placeholder 44">
            <a:extLst>
              <a:ext uri="{FF2B5EF4-FFF2-40B4-BE49-F238E27FC236}">
                <a16:creationId xmlns:a16="http://schemas.microsoft.com/office/drawing/2014/main" id="{070D3586-49FB-6A9F-A483-712DFB9C9244}"/>
              </a:ext>
            </a:extLst>
          </p:cNvPr>
          <p:cNvSpPr>
            <a:spLocks noGrp="1"/>
          </p:cNvSpPr>
          <p:nvPr>
            <p:ph type="body" sz="quarter" idx="22" hasCustomPrompt="1"/>
          </p:nvPr>
        </p:nvSpPr>
        <p:spPr>
          <a:xfrm>
            <a:off x="3526708"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29" name="Text Placeholder 49">
            <a:extLst>
              <a:ext uri="{FF2B5EF4-FFF2-40B4-BE49-F238E27FC236}">
                <a16:creationId xmlns:a16="http://schemas.microsoft.com/office/drawing/2014/main" id="{F83A3E9E-FF11-3A3A-3137-58BD4C1BFE53}"/>
              </a:ext>
            </a:extLst>
          </p:cNvPr>
          <p:cNvSpPr>
            <a:spLocks noGrp="1"/>
          </p:cNvSpPr>
          <p:nvPr>
            <p:ph type="body" sz="quarter" idx="23"/>
          </p:nvPr>
        </p:nvSpPr>
        <p:spPr>
          <a:xfrm>
            <a:off x="3526708" y="2654444"/>
            <a:ext cx="2365370" cy="1706811"/>
          </a:xfrm>
        </p:spPr>
        <p:txBody>
          <a:bodyPr>
            <a:noAutofit/>
          </a:bodyPr>
          <a:lstStyle>
            <a:lvl1pPr marL="0" indent="0">
              <a:buNone/>
              <a:defRPr sz="1200">
                <a:solidFill>
                  <a:schemeClr val="tx1"/>
                </a:solidFill>
              </a:defRPr>
            </a:lvl1pPr>
          </a:lstStyle>
          <a:p>
            <a:pPr lvl="0"/>
            <a:endParaRPr lang="en-US"/>
          </a:p>
        </p:txBody>
      </p:sp>
      <p:sp>
        <p:nvSpPr>
          <p:cNvPr id="35" name="Picture Placeholder 56">
            <a:extLst>
              <a:ext uri="{FF2B5EF4-FFF2-40B4-BE49-F238E27FC236}">
                <a16:creationId xmlns:a16="http://schemas.microsoft.com/office/drawing/2014/main" id="{F7083B13-C2DC-2608-3824-D9C5329D1C77}"/>
              </a:ext>
            </a:extLst>
          </p:cNvPr>
          <p:cNvSpPr>
            <a:spLocks noGrp="1"/>
          </p:cNvSpPr>
          <p:nvPr>
            <p:ph type="pic" sz="quarter" idx="19"/>
          </p:nvPr>
        </p:nvSpPr>
        <p:spPr>
          <a:xfrm>
            <a:off x="3434675" y="4460240"/>
            <a:ext cx="2536900" cy="1634856"/>
          </a:xfrm>
          <a:prstGeom prst="roundRect">
            <a:avLst>
              <a:gd name="adj" fmla="val 8277"/>
            </a:avLst>
          </a:prstGeom>
          <a:noFill/>
        </p:spPr>
        <p:txBody>
          <a:bodyPr/>
          <a:lstStyle/>
          <a:p>
            <a:endParaRPr lang="en-US"/>
          </a:p>
        </p:txBody>
      </p:sp>
      <p:sp>
        <p:nvSpPr>
          <p:cNvPr id="30" name="Text Placeholder 44">
            <a:extLst>
              <a:ext uri="{FF2B5EF4-FFF2-40B4-BE49-F238E27FC236}">
                <a16:creationId xmlns:a16="http://schemas.microsoft.com/office/drawing/2014/main" id="{12B61B46-A01B-1C10-173C-206007C41669}"/>
              </a:ext>
            </a:extLst>
          </p:cNvPr>
          <p:cNvSpPr>
            <a:spLocks noGrp="1"/>
          </p:cNvSpPr>
          <p:nvPr>
            <p:ph type="body" sz="quarter" idx="24" hasCustomPrompt="1"/>
          </p:nvPr>
        </p:nvSpPr>
        <p:spPr>
          <a:xfrm>
            <a:off x="6299921"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0DF98D6C-B207-18EC-8363-2934EF45E36E}"/>
              </a:ext>
            </a:extLst>
          </p:cNvPr>
          <p:cNvSpPr>
            <a:spLocks noGrp="1"/>
          </p:cNvSpPr>
          <p:nvPr>
            <p:ph type="body" sz="quarter" idx="25"/>
          </p:nvPr>
        </p:nvSpPr>
        <p:spPr>
          <a:xfrm>
            <a:off x="6299921" y="2654444"/>
            <a:ext cx="2365370" cy="1706811"/>
          </a:xfrm>
        </p:spPr>
        <p:txBody>
          <a:bodyPr>
            <a:noAutofit/>
          </a:bodyPr>
          <a:lstStyle>
            <a:lvl1pPr marL="0" indent="0">
              <a:buNone/>
              <a:defRPr sz="1200">
                <a:solidFill>
                  <a:schemeClr val="tx1"/>
                </a:solidFill>
              </a:defRPr>
            </a:lvl1pPr>
          </a:lstStyle>
          <a:p>
            <a:pPr lvl="0"/>
            <a:endParaRPr lang="en-US"/>
          </a:p>
        </p:txBody>
      </p:sp>
      <p:sp>
        <p:nvSpPr>
          <p:cNvPr id="36" name="Picture Placeholder 56">
            <a:extLst>
              <a:ext uri="{FF2B5EF4-FFF2-40B4-BE49-F238E27FC236}">
                <a16:creationId xmlns:a16="http://schemas.microsoft.com/office/drawing/2014/main" id="{6B9FF291-AADB-3202-1802-FCB475807A34}"/>
              </a:ext>
            </a:extLst>
          </p:cNvPr>
          <p:cNvSpPr>
            <a:spLocks noGrp="1"/>
          </p:cNvSpPr>
          <p:nvPr>
            <p:ph type="pic" sz="quarter" idx="20"/>
          </p:nvPr>
        </p:nvSpPr>
        <p:spPr>
          <a:xfrm>
            <a:off x="6201620" y="4460240"/>
            <a:ext cx="2536900" cy="1634856"/>
          </a:xfrm>
          <a:prstGeom prst="roundRect">
            <a:avLst>
              <a:gd name="adj" fmla="val 8277"/>
            </a:avLst>
          </a:prstGeom>
          <a:noFill/>
        </p:spPr>
        <p:txBody>
          <a:bodyPr/>
          <a:lstStyle/>
          <a:p>
            <a:endParaRPr lang="en-US"/>
          </a:p>
        </p:txBody>
      </p:sp>
      <p:sp>
        <p:nvSpPr>
          <p:cNvPr id="32" name="Text Placeholder 44">
            <a:extLst>
              <a:ext uri="{FF2B5EF4-FFF2-40B4-BE49-F238E27FC236}">
                <a16:creationId xmlns:a16="http://schemas.microsoft.com/office/drawing/2014/main" id="{6D1A1241-6F53-9009-75B9-F3AD729D9003}"/>
              </a:ext>
            </a:extLst>
          </p:cNvPr>
          <p:cNvSpPr>
            <a:spLocks noGrp="1"/>
          </p:cNvSpPr>
          <p:nvPr>
            <p:ph type="body" sz="quarter" idx="26" hasCustomPrompt="1"/>
          </p:nvPr>
        </p:nvSpPr>
        <p:spPr>
          <a:xfrm>
            <a:off x="9073135"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22946D0F-6BEA-817D-C7D6-745FC455768A}"/>
              </a:ext>
            </a:extLst>
          </p:cNvPr>
          <p:cNvSpPr>
            <a:spLocks noGrp="1"/>
          </p:cNvSpPr>
          <p:nvPr>
            <p:ph type="body" sz="quarter" idx="27"/>
          </p:nvPr>
        </p:nvSpPr>
        <p:spPr>
          <a:xfrm>
            <a:off x="9073135" y="2654444"/>
            <a:ext cx="2365370" cy="1706811"/>
          </a:xfrm>
        </p:spPr>
        <p:txBody>
          <a:bodyPr>
            <a:noAutofit/>
          </a:bodyPr>
          <a:lstStyle>
            <a:lvl1pPr marL="0" indent="0">
              <a:buNone/>
              <a:defRPr sz="1200">
                <a:solidFill>
                  <a:schemeClr val="tx1"/>
                </a:solidFill>
              </a:defRPr>
            </a:lvl1pPr>
          </a:lstStyle>
          <a:p>
            <a:pPr lvl="0"/>
            <a:endParaRPr lang="en-US"/>
          </a:p>
        </p:txBody>
      </p:sp>
      <p:sp>
        <p:nvSpPr>
          <p:cNvPr id="37" name="Picture Placeholder 56">
            <a:extLst>
              <a:ext uri="{FF2B5EF4-FFF2-40B4-BE49-F238E27FC236}">
                <a16:creationId xmlns:a16="http://schemas.microsoft.com/office/drawing/2014/main" id="{5A1D7D0D-C847-BCF2-5F2F-243F94EF7182}"/>
              </a:ext>
            </a:extLst>
          </p:cNvPr>
          <p:cNvSpPr>
            <a:spLocks noGrp="1"/>
          </p:cNvSpPr>
          <p:nvPr>
            <p:ph type="pic" sz="quarter" idx="21"/>
          </p:nvPr>
        </p:nvSpPr>
        <p:spPr>
          <a:xfrm>
            <a:off x="8968565" y="4460240"/>
            <a:ext cx="2536900" cy="1634856"/>
          </a:xfrm>
          <a:prstGeom prst="roundRect">
            <a:avLst>
              <a:gd name="adj" fmla="val 8277"/>
            </a:avLst>
          </a:prstGeom>
          <a:noFill/>
        </p:spPr>
        <p:txBody>
          <a:bodyPr/>
          <a:lstStyle/>
          <a:p>
            <a:endParaRPr lang="en-US"/>
          </a:p>
        </p:txBody>
      </p:sp>
    </p:spTree>
    <p:extLst>
      <p:ext uri="{BB962C8B-B14F-4D97-AF65-F5344CB8AC3E}">
        <p14:creationId xmlns:p14="http://schemas.microsoft.com/office/powerpoint/2010/main" val="5671891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only with gradient bar">
    <p:bg>
      <p:bgPr>
        <a:solidFill>
          <a:srgbClr val="2F2F2F"/>
        </a:solidFill>
        <a:effectLst/>
      </p:bgPr>
    </p:bg>
    <p:spTree>
      <p:nvGrpSpPr>
        <p:cNvPr id="1" name=""/>
        <p:cNvGrpSpPr/>
        <p:nvPr/>
      </p:nvGrpSpPr>
      <p:grpSpPr>
        <a:xfrm>
          <a:off x="0" y="0"/>
          <a:ext cx="0" cy="0"/>
          <a:chOff x="0" y="0"/>
          <a:chExt cx="0" cy="0"/>
        </a:xfrm>
      </p:grpSpPr>
      <p:pic>
        <p:nvPicPr>
          <p:cNvPr id="1026" name="Picture 2" descr="Black abstract textured grunge web background - vector">
            <a:extLst>
              <a:ext uri="{FF2B5EF4-FFF2-40B4-BE49-F238E27FC236}">
                <a16:creationId xmlns:a16="http://schemas.microsoft.com/office/drawing/2014/main" id="{E9E42E44-825E-591A-63F3-B9BD5CACDDFC}"/>
              </a:ext>
            </a:extLst>
          </p:cNvPr>
          <p:cNvPicPr>
            <a:picLocks noChangeAspect="1" noChangeArrowheads="1"/>
          </p:cNvPicPr>
          <p:nvPr userDrawn="1"/>
        </p:nvPicPr>
        <p:blipFill rotWithShape="1">
          <a:blip r:embed="rId2" cstate="email">
            <a:alphaModFix amt="14000"/>
            <a:extLst>
              <a:ext uri="{28A0092B-C50C-407E-A947-70E740481C1C}">
                <a14:useLocalDpi xmlns:a14="http://schemas.microsoft.com/office/drawing/2010/main"/>
              </a:ext>
            </a:extLst>
          </a:blip>
          <a:src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505F96E-3E45-CEC4-54E3-6ACDABEA192C}"/>
              </a:ext>
            </a:extLst>
          </p:cNvPr>
          <p:cNvSpPr/>
          <p:nvPr userDrawn="1"/>
        </p:nvSpPr>
        <p:spPr bwMode="auto">
          <a:xfrm>
            <a:off x="1" y="0"/>
            <a:ext cx="12191999" cy="1279456"/>
          </a:xfrm>
          <a:prstGeom prst="rect">
            <a:avLst/>
          </a:prstGeom>
          <a:gradFill>
            <a:gsLst>
              <a:gs pos="31000">
                <a:srgbClr val="282828"/>
              </a:gs>
              <a:gs pos="0">
                <a:srgbClr val="353532"/>
              </a:gs>
              <a:gs pos="99000">
                <a:srgbClr val="282828">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algn="ctr" defTabSz="914102" fontAlgn="base">
              <a:spcBef>
                <a:spcPct val="0"/>
              </a:spcBef>
              <a:spcAft>
                <a:spcPct val="0"/>
              </a:spcAft>
            </a:pPr>
            <a:endParaRPr lang="en-US" sz="3137">
              <a:gradFill>
                <a:gsLst>
                  <a:gs pos="22000">
                    <a:srgbClr val="B985ED"/>
                  </a:gs>
                  <a:gs pos="80000">
                    <a:srgbClr val="0480D9"/>
                  </a:gs>
                  <a:gs pos="100000">
                    <a:srgbClr val="4AF1FF"/>
                  </a:gs>
                </a:gsLst>
                <a:path path="circle">
                  <a:fillToRect l="100000" t="100000"/>
                </a:path>
              </a:gradFill>
              <a:latin typeface="+mj-lt"/>
              <a:ea typeface="Segoe UI" pitchFamily="34" charset="0"/>
              <a:cs typeface="Segoe UI" pitchFamily="34" charset="0"/>
            </a:endParaRPr>
          </a:p>
        </p:txBody>
      </p:sp>
      <p:sp>
        <p:nvSpPr>
          <p:cNvPr id="6" name="Title 5"/>
          <p:cNvSpPr>
            <a:spLocks noGrp="1"/>
          </p:cNvSpPr>
          <p:nvPr>
            <p:ph type="title"/>
          </p:nvPr>
        </p:nvSpPr>
        <p:spPr>
          <a:xfrm>
            <a:off x="575858" y="470067"/>
            <a:ext cx="11038758" cy="488866"/>
          </a:xfrm>
        </p:spPr>
        <p:txBody>
          <a:bodyPr wrap="square" lIns="0" tIns="0" rIns="0" bIns="0">
            <a:spAutoFit/>
          </a:bodyPr>
          <a:lstStyle>
            <a:lvl1pPr>
              <a:defRPr sz="3529">
                <a:gradFill>
                  <a:gsLst>
                    <a:gs pos="0">
                      <a:schemeClr val="accent3"/>
                    </a:gs>
                    <a:gs pos="55000">
                      <a:schemeClr val="accent2"/>
                    </a:gs>
                    <a:gs pos="100000">
                      <a:schemeClr val="accent3"/>
                    </a:gs>
                  </a:gsLst>
                  <a:lin ang="2400000" scaled="0"/>
                </a:gradFill>
                <a:latin typeface="+mj-lt"/>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B90E24EE-314A-317B-FD44-F6AEA7741CFA}"/>
              </a:ext>
            </a:extLst>
          </p:cNvPr>
          <p:cNvCxnSpPr>
            <a:cxnSpLocks/>
          </p:cNvCxnSpPr>
          <p:nvPr userDrawn="1"/>
        </p:nvCxnSpPr>
        <p:spPr>
          <a:xfrm>
            <a:off x="0" y="1279456"/>
            <a:ext cx="12192000" cy="0"/>
          </a:xfrm>
          <a:prstGeom prst="line">
            <a:avLst/>
          </a:prstGeom>
          <a:solidFill>
            <a:schemeClr val="tx1"/>
          </a:solidFill>
          <a:ln w="19050">
            <a:gradFill flip="none" rotWithShape="1">
              <a:gsLst>
                <a:gs pos="0">
                  <a:schemeClr val="accent3"/>
                </a:gs>
                <a:gs pos="74000">
                  <a:schemeClr val="accent2"/>
                </a:gs>
                <a:gs pos="100000">
                  <a:schemeClr val="accent3"/>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1009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E810A27-AAA8-99D7-07B6-0C7B74FE67AA}"/>
              </a:ext>
            </a:extLst>
          </p:cNvPr>
          <p:cNvSpPr>
            <a:spLocks noGrp="1"/>
          </p:cNvSpPr>
          <p:nvPr>
            <p:ph type="title" hasCustomPrompt="1"/>
          </p:nvPr>
        </p:nvSpPr>
        <p:spPr>
          <a:xfrm>
            <a:off x="762694" y="908957"/>
            <a:ext cx="10628354" cy="401427"/>
          </a:xfrm>
          <a:prstGeom prst="rect">
            <a:avLst/>
          </a:prstGeom>
        </p:spPr>
        <p:txBody>
          <a:bodyPr vert="horz" lIns="91440" tIns="45720" rIns="91440" bIns="45720" rtlCol="0" anchor="t" anchorCtr="0">
            <a:noAutofit/>
          </a:bodyPr>
          <a:lstStyle>
            <a:lvl1pPr marL="0" marR="0" indent="0" algn="l" defTabSz="914217" rtl="0" eaLnBrk="1" fontAlgn="auto" latinLnBrk="0" hangingPunct="1">
              <a:lnSpc>
                <a:spcPct val="90000"/>
              </a:lnSpc>
              <a:spcBef>
                <a:spcPct val="0"/>
              </a:spcBef>
              <a:spcAft>
                <a:spcPts val="0"/>
              </a:spcAft>
              <a:buClrTx/>
              <a:buSzTx/>
              <a:buFontTx/>
              <a:buNone/>
              <a:tabLst/>
              <a:defRPr sz="2699">
                <a:solidFill>
                  <a:schemeClr val="accent3"/>
                </a:solidFill>
              </a:defRPr>
            </a:lvl1pPr>
          </a:lstStyle>
          <a:p>
            <a:r>
              <a:rPr lang="en-US"/>
              <a:t>[Insert heading here]</a:t>
            </a:r>
          </a:p>
        </p:txBody>
      </p:sp>
      <p:sp>
        <p:nvSpPr>
          <p:cNvPr id="2" name="Text Placeholder 4">
            <a:extLst>
              <a:ext uri="{FF2B5EF4-FFF2-40B4-BE49-F238E27FC236}">
                <a16:creationId xmlns:a16="http://schemas.microsoft.com/office/drawing/2014/main" id="{BDB19DB5-74FE-F399-5A1D-6E09F9C273AD}"/>
              </a:ext>
            </a:extLst>
          </p:cNvPr>
          <p:cNvSpPr>
            <a:spLocks noGrp="1"/>
          </p:cNvSpPr>
          <p:nvPr>
            <p:ph type="body" sz="quarter" idx="12" hasCustomPrompt="1"/>
          </p:nvPr>
        </p:nvSpPr>
        <p:spPr>
          <a:xfrm>
            <a:off x="758493" y="6255834"/>
            <a:ext cx="5174100" cy="367991"/>
          </a:xfrm>
        </p:spPr>
        <p:txBody>
          <a:bodyPr>
            <a:normAutofit/>
          </a:bodyPr>
          <a:lstStyle>
            <a:lvl1pPr algn="l">
              <a:defRPr sz="700">
                <a:solidFill>
                  <a:schemeClr val="tx1"/>
                </a:solidFill>
                <a:highlight>
                  <a:srgbClr val="FFFF00"/>
                </a:highlight>
              </a:defRPr>
            </a:lvl1pPr>
          </a:lstStyle>
          <a:p>
            <a:pPr lvl="0"/>
            <a:r>
              <a:rPr lang="en-GB"/>
              <a:t>&lt;Add source here&gt;</a:t>
            </a:r>
          </a:p>
        </p:txBody>
      </p:sp>
      <p:sp>
        <p:nvSpPr>
          <p:cNvPr id="3" name="Text Placeholder 8">
            <a:extLst>
              <a:ext uri="{FF2B5EF4-FFF2-40B4-BE49-F238E27FC236}">
                <a16:creationId xmlns:a16="http://schemas.microsoft.com/office/drawing/2014/main" id="{35721F81-5318-1FC0-C9BE-954BCA978B86}"/>
              </a:ext>
            </a:extLst>
          </p:cNvPr>
          <p:cNvSpPr>
            <a:spLocks noGrp="1"/>
          </p:cNvSpPr>
          <p:nvPr>
            <p:ph type="body" sz="quarter" idx="10" hasCustomPrompt="1"/>
          </p:nvPr>
        </p:nvSpPr>
        <p:spPr>
          <a:xfrm>
            <a:off x="762695" y="1348691"/>
            <a:ext cx="10628516" cy="401427"/>
          </a:xfrm>
        </p:spPr>
        <p:txBody>
          <a:bodyPr>
            <a:noAutofit/>
          </a:bodyPr>
          <a:lstStyle>
            <a:lvl1pPr>
              <a:defRPr sz="1800">
                <a:solidFill>
                  <a:schemeClr val="tx1"/>
                </a:solidFill>
              </a:defRPr>
            </a:lvl1pPr>
          </a:lstStyle>
          <a:p>
            <a:pPr lvl="0"/>
            <a:r>
              <a:rPr lang="en-GB"/>
              <a:t>[Insert sub heading here]</a:t>
            </a:r>
          </a:p>
        </p:txBody>
      </p:sp>
    </p:spTree>
    <p:extLst>
      <p:ext uri="{BB962C8B-B14F-4D97-AF65-F5344CB8AC3E}">
        <p14:creationId xmlns:p14="http://schemas.microsoft.com/office/powerpoint/2010/main" val="323992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descr="图片包含 游戏机, 蓝色&#10;&#10;描述已自动生成">
            <a:extLst>
              <a:ext uri="{FF2B5EF4-FFF2-40B4-BE49-F238E27FC236}">
                <a16:creationId xmlns:a16="http://schemas.microsoft.com/office/drawing/2014/main" id="{DEA7F1E0-3BA4-48B0-A211-D2F1E492AE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586"/>
            <a:ext cx="12192000" cy="6846827"/>
          </a:xfrm>
          <a:prstGeom prst="rect">
            <a:avLst/>
          </a:prstGeom>
        </p:spPr>
      </p:pic>
      <p:sp>
        <p:nvSpPr>
          <p:cNvPr id="4" name="矩形 3">
            <a:extLst>
              <a:ext uri="{FF2B5EF4-FFF2-40B4-BE49-F238E27FC236}">
                <a16:creationId xmlns:a16="http://schemas.microsoft.com/office/drawing/2014/main" id="{4E99473B-7B2B-4555-8F4C-43A4A2BC92E4}"/>
              </a:ext>
            </a:extLst>
          </p:cNvPr>
          <p:cNvSpPr/>
          <p:nvPr userDrawn="1"/>
        </p:nvSpPr>
        <p:spPr>
          <a:xfrm>
            <a:off x="0" y="0"/>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a:extLst>
              <a:ext uri="{FF2B5EF4-FFF2-40B4-BE49-F238E27FC236}">
                <a16:creationId xmlns:a16="http://schemas.microsoft.com/office/drawing/2014/main" id="{B6B40EAC-1236-4C2C-A5B0-5B2D469D0AD7}"/>
              </a:ext>
            </a:extLst>
          </p:cNvPr>
          <p:cNvSpPr>
            <a:spLocks noGrp="1"/>
          </p:cNvSpPr>
          <p:nvPr userDrawn="1">
            <p:ph type="title" hasCustomPrompt="1"/>
          </p:nvPr>
        </p:nvSpPr>
        <p:spPr>
          <a:xfrm>
            <a:off x="3635895" y="3472659"/>
            <a:ext cx="4920211" cy="681576"/>
          </a:xfrm>
        </p:spPr>
        <p:txBody>
          <a:bodyPr anchor="b">
            <a:normAutofit/>
          </a:bodyPr>
          <a:lstStyle>
            <a:lvl1pPr algn="ctr">
              <a:defRPr sz="2400">
                <a:solidFill>
                  <a:schemeClr val="tx1"/>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userDrawn="1">
            <p:ph type="body" idx="1" hasCustomPrompt="1"/>
          </p:nvPr>
        </p:nvSpPr>
        <p:spPr>
          <a:xfrm>
            <a:off x="3635895" y="4255835"/>
            <a:ext cx="4920211" cy="681576"/>
          </a:xfrm>
        </p:spPr>
        <p:txBody>
          <a:bodyPr>
            <a:normAutofit/>
          </a:bodyPr>
          <a:lstStyle>
            <a:lvl1pPr marL="0" indent="0" algn="ctr">
              <a:buNone/>
              <a:defRPr sz="1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ltLang="zh-CN" dirty="0"/>
              <a:t>Click to edit Master title style</a:t>
            </a:r>
          </a:p>
        </p:txBody>
      </p:sp>
      <p:sp>
        <p:nvSpPr>
          <p:cNvPr id="5" name="文本占位符 4">
            <a:extLst>
              <a:ext uri="{FF2B5EF4-FFF2-40B4-BE49-F238E27FC236}">
                <a16:creationId xmlns:a16="http://schemas.microsoft.com/office/drawing/2014/main" id="{7AF4A77F-477A-42CF-AB01-C5164F0848BA}"/>
              </a:ext>
            </a:extLst>
          </p:cNvPr>
          <p:cNvSpPr>
            <a:spLocks noGrp="1"/>
          </p:cNvSpPr>
          <p:nvPr userDrawn="1">
            <p:ph type="body" sz="quarter" idx="10" hasCustomPrompt="1"/>
          </p:nvPr>
        </p:nvSpPr>
        <p:spPr>
          <a:xfrm>
            <a:off x="5196681" y="1781080"/>
            <a:ext cx="1798639" cy="1589979"/>
          </a:xfrm>
        </p:spPr>
        <p:txBody>
          <a:bodyPr wrap="none">
            <a:noAutofit/>
          </a:bodyPr>
          <a:lstStyle>
            <a:lvl1pPr marL="0" indent="0" algn="ctr">
              <a:buNone/>
              <a:defRPr sz="13800" b="0">
                <a:solidFill>
                  <a:schemeClr val="tx1"/>
                </a:solidFill>
              </a:defRPr>
            </a:lvl1pPr>
            <a:lvl2pPr marL="457166" indent="0">
              <a:buNone/>
              <a:defRPr b="1">
                <a:solidFill>
                  <a:schemeClr val="bg1"/>
                </a:solidFill>
              </a:defRPr>
            </a:lvl2pPr>
            <a:lvl3pPr marL="914330" indent="0">
              <a:buNone/>
              <a:defRPr b="1">
                <a:solidFill>
                  <a:schemeClr val="bg1"/>
                </a:solidFill>
              </a:defRPr>
            </a:lvl3pPr>
            <a:lvl4pPr marL="1371496" indent="0">
              <a:buNone/>
              <a:defRPr b="1">
                <a:solidFill>
                  <a:schemeClr val="bg1"/>
                </a:solidFill>
              </a:defRPr>
            </a:lvl4pPr>
            <a:lvl5pPr marL="1828663" indent="0">
              <a:buNone/>
              <a:defRPr b="1">
                <a:solidFill>
                  <a:schemeClr val="bg1"/>
                </a:solidFill>
              </a:defRPr>
            </a:lvl5pPr>
          </a:lstStyle>
          <a:p>
            <a:pPr lvl="0"/>
            <a:r>
              <a:rPr lang="en-US" altLang="zh-CN" dirty="0"/>
              <a:t>O1</a:t>
            </a:r>
            <a:endParaRPr lang="zh-CN" altLang="en-US" dirty="0"/>
          </a:p>
        </p:txBody>
      </p:sp>
    </p:spTree>
    <p:extLst>
      <p:ext uri="{BB962C8B-B14F-4D97-AF65-F5344CB8AC3E}">
        <p14:creationId xmlns:p14="http://schemas.microsoft.com/office/powerpoint/2010/main" val="157186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A8DE2F7-6142-4D12-A907-9E79CDAA340D}"/>
              </a:ext>
            </a:extLst>
          </p:cNvPr>
          <p:cNvGrpSpPr/>
          <p:nvPr userDrawn="1"/>
        </p:nvGrpSpPr>
        <p:grpSpPr>
          <a:xfrm>
            <a:off x="0" y="0"/>
            <a:ext cx="12192000" cy="6858000"/>
            <a:chOff x="0" y="286533"/>
            <a:chExt cx="12192000" cy="6858000"/>
          </a:xfrm>
        </p:grpSpPr>
        <p:pic>
          <p:nvPicPr>
            <p:cNvPr id="9" name="图片 8" descr="图片包含 游戏机, 蓝色&#10;&#10;描述已自动生成">
              <a:extLst>
                <a:ext uri="{FF2B5EF4-FFF2-40B4-BE49-F238E27FC236}">
                  <a16:creationId xmlns:a16="http://schemas.microsoft.com/office/drawing/2014/main" id="{86BADC8E-2489-4EBF-9420-6E31AF210E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a:gradFill flip="none" rotWithShape="1">
              <a:gsLst>
                <a:gs pos="4000">
                  <a:schemeClr val="bg1">
                    <a:lumMod val="95000"/>
                    <a:lumOff val="5000"/>
                    <a:alpha val="70000"/>
                  </a:schemeClr>
                </a:gs>
                <a:gs pos="100000">
                  <a:schemeClr val="bg1">
                    <a:lumMod val="85000"/>
                    <a:lumOff val="15000"/>
                    <a:alpha val="52000"/>
                  </a:schemeClr>
                </a:gs>
              </a:gsLst>
              <a:lin ang="0" scaled="1"/>
              <a:tileRect/>
            </a:gradFill>
            <a:ln>
              <a:noFill/>
            </a:ln>
          </p:spPr>
        </p:pic>
        <p:sp>
          <p:nvSpPr>
            <p:cNvPr id="10" name="矩形 9">
              <a:extLst>
                <a:ext uri="{FF2B5EF4-FFF2-40B4-BE49-F238E27FC236}">
                  <a16:creationId xmlns:a16="http://schemas.microsoft.com/office/drawing/2014/main" id="{859174CF-9F8D-46D3-B42D-F4D9C094B9E8}"/>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Tree>
    <p:extLst>
      <p:ext uri="{BB962C8B-B14F-4D97-AF65-F5344CB8AC3E}">
        <p14:creationId xmlns:p14="http://schemas.microsoft.com/office/powerpoint/2010/main" val="347217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14" name="Group 13">
            <a:extLst>
              <a:ext uri="{FF2B5EF4-FFF2-40B4-BE49-F238E27FC236}">
                <a16:creationId xmlns:a16="http://schemas.microsoft.com/office/drawing/2014/main" id="{398ECB20-568F-664A-5E8C-CF1F956574AF}"/>
              </a:ext>
            </a:extLst>
          </p:cNvPr>
          <p:cNvGrpSpPr/>
          <p:nvPr userDrawn="1"/>
        </p:nvGrpSpPr>
        <p:grpSpPr>
          <a:xfrm>
            <a:off x="195016" y="2139327"/>
            <a:ext cx="6238416" cy="3851559"/>
            <a:chOff x="457200" y="2327637"/>
            <a:chExt cx="6016227" cy="3776378"/>
          </a:xfrm>
        </p:grpSpPr>
        <p:sp>
          <p:nvSpPr>
            <p:cNvPr id="15" name="Rectangle 14">
              <a:extLst>
                <a:ext uri="{FF2B5EF4-FFF2-40B4-BE49-F238E27FC236}">
                  <a16:creationId xmlns:a16="http://schemas.microsoft.com/office/drawing/2014/main" id="{C302B305-81AF-643D-90A5-2CCFEEE8C1AB}"/>
                </a:ext>
              </a:extLst>
            </p:cNvPr>
            <p:cNvSpPr/>
            <p:nvPr userDrawn="1"/>
          </p:nvSpPr>
          <p:spPr>
            <a:xfrm>
              <a:off x="457200" y="2327637"/>
              <a:ext cx="6016227" cy="940579"/>
            </a:xfrm>
            <a:prstGeom prst="rect">
              <a:avLst/>
            </a:prstGeom>
            <a:solidFill>
              <a:srgbClr val="0B1F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400" dirty="0">
                <a:solidFill>
                  <a:srgbClr val="FFFFFF"/>
                </a:solidFill>
                <a:latin typeface="Segoe UI Semibold"/>
                <a:ea typeface="Segoe UI" pitchFamily="34" charset="0"/>
                <a:cs typeface="Segoe UI" pitchFamily="34" charset="0"/>
              </a:endParaRPr>
            </a:p>
          </p:txBody>
        </p:sp>
        <p:sp>
          <p:nvSpPr>
            <p:cNvPr id="16" name="Rectangle 15">
              <a:extLst>
                <a:ext uri="{FF2B5EF4-FFF2-40B4-BE49-F238E27FC236}">
                  <a16:creationId xmlns:a16="http://schemas.microsoft.com/office/drawing/2014/main" id="{3FB0BD1C-1FC3-A67E-7865-017FAF4CA683}"/>
                </a:ext>
              </a:extLst>
            </p:cNvPr>
            <p:cNvSpPr/>
            <p:nvPr/>
          </p:nvSpPr>
          <p:spPr>
            <a:xfrm>
              <a:off x="457200" y="3360815"/>
              <a:ext cx="6016227" cy="2743200"/>
            </a:xfrm>
            <a:prstGeom prst="rect">
              <a:avLst/>
            </a:prstGeom>
            <a:solidFill>
              <a:srgbClr val="091A1C"/>
            </a:solid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t" anchorCtr="0">
              <a:noAutofit/>
            </a:bodyPr>
            <a:lstStyle/>
            <a:p>
              <a:pPr marL="0" indent="0" defTabSz="932597">
                <a:spcBef>
                  <a:spcPts val="1224"/>
                </a:spcBef>
                <a:buFont typeface="Arial" panose="020B0604020202020204" pitchFamily="34" charset="0"/>
                <a:buNone/>
                <a:defRPr/>
              </a:pPr>
              <a:endParaRPr lang="en-US" sz="2000" dirty="0">
                <a:latin typeface="Segoe UI"/>
                <a:cs typeface="Segoe UI Semibold" panose="020B0702040204020203" pitchFamily="34" charset="0"/>
              </a:endParaRPr>
            </a:p>
          </p:txBody>
        </p:sp>
      </p:grpSp>
      <p:sp>
        <p:nvSpPr>
          <p:cNvPr id="9" name="Rectangle 8">
            <a:extLst>
              <a:ext uri="{FF2B5EF4-FFF2-40B4-BE49-F238E27FC236}">
                <a16:creationId xmlns:a16="http://schemas.microsoft.com/office/drawing/2014/main" id="{5A30663E-20D6-FD3B-2240-5DAF2002F07E}"/>
              </a:ext>
            </a:extLst>
          </p:cNvPr>
          <p:cNvSpPr/>
          <p:nvPr userDrawn="1"/>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8" name="Freeform: Shape 7">
            <a:extLst>
              <a:ext uri="{FF2B5EF4-FFF2-40B4-BE49-F238E27FC236}">
                <a16:creationId xmlns:a16="http://schemas.microsoft.com/office/drawing/2014/main" id="{34927799-BAB7-CD1C-2E11-0FE8A0220DB1}"/>
              </a:ext>
            </a:extLst>
          </p:cNvPr>
          <p:cNvSpPr/>
          <p:nvPr userDrawn="1"/>
        </p:nvSpPr>
        <p:spPr bwMode="auto">
          <a:xfrm rot="10800000">
            <a:off x="6359585" y="1814700"/>
            <a:ext cx="5832415" cy="4579823"/>
          </a:xfrm>
          <a:custGeom>
            <a:avLst/>
            <a:gdLst>
              <a:gd name="connsiteX0" fmla="*/ 0 w 5360671"/>
              <a:gd name="connsiteY0" fmla="*/ 0 h 4209394"/>
              <a:gd name="connsiteX1" fmla="*/ 5272737 w 5360671"/>
              <a:gd name="connsiteY1" fmla="*/ 0 h 4209394"/>
              <a:gd name="connsiteX2" fmla="*/ 5360671 w 5360671"/>
              <a:gd name="connsiteY2" fmla="*/ 87934 h 4209394"/>
              <a:gd name="connsiteX3" fmla="*/ 5360671 w 5360671"/>
              <a:gd name="connsiteY3" fmla="*/ 4121460 h 4209394"/>
              <a:gd name="connsiteX4" fmla="*/ 5272737 w 5360671"/>
              <a:gd name="connsiteY4" fmla="*/ 4209394 h 4209394"/>
              <a:gd name="connsiteX5" fmla="*/ 0 w 5360671"/>
              <a:gd name="connsiteY5" fmla="*/ 4209394 h 420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0671" h="4209394">
                <a:moveTo>
                  <a:pt x="0" y="0"/>
                </a:moveTo>
                <a:lnTo>
                  <a:pt x="5272737" y="0"/>
                </a:lnTo>
                <a:cubicBezTo>
                  <a:pt x="5321302" y="0"/>
                  <a:pt x="5360671" y="39369"/>
                  <a:pt x="5360671" y="87934"/>
                </a:cubicBezTo>
                <a:lnTo>
                  <a:pt x="5360671" y="4121460"/>
                </a:lnTo>
                <a:cubicBezTo>
                  <a:pt x="5360671" y="4170025"/>
                  <a:pt x="5321302" y="4209394"/>
                  <a:pt x="5272737" y="4209394"/>
                </a:cubicBezTo>
                <a:lnTo>
                  <a:pt x="0" y="4209394"/>
                </a:lnTo>
                <a:close/>
              </a:path>
            </a:pathLst>
          </a:custGeom>
          <a:solidFill>
            <a:srgbClr val="0B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E79F1EC-D2AE-1A51-26D7-FAE4C3682754}"/>
              </a:ext>
            </a:extLst>
          </p:cNvPr>
          <p:cNvSpPr/>
          <p:nvPr userDrawn="1"/>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13" name="Picture Placeholder 12">
            <a:extLst>
              <a:ext uri="{FF2B5EF4-FFF2-40B4-BE49-F238E27FC236}">
                <a16:creationId xmlns:a16="http://schemas.microsoft.com/office/drawing/2014/main" id="{BEFA8C5A-F7C5-6F3F-511E-14172EDAC7E4}"/>
              </a:ext>
            </a:extLst>
          </p:cNvPr>
          <p:cNvSpPr>
            <a:spLocks noGrp="1"/>
          </p:cNvSpPr>
          <p:nvPr>
            <p:ph type="pic" sz="quarter" idx="10"/>
          </p:nvPr>
        </p:nvSpPr>
        <p:spPr>
          <a:xfrm>
            <a:off x="6604426" y="2082137"/>
            <a:ext cx="5357813" cy="4044950"/>
          </a:xfrm>
          <a:ln w="38100">
            <a:solidFill>
              <a:srgbClr val="01CDFE"/>
            </a:solidFill>
          </a:ln>
        </p:spPr>
        <p:txBody>
          <a:bodyPr/>
          <a:lstStyle/>
          <a:p>
            <a:endParaRPr lang="en-US"/>
          </a:p>
        </p:txBody>
      </p:sp>
    </p:spTree>
    <p:extLst>
      <p:ext uri="{BB962C8B-B14F-4D97-AF65-F5344CB8AC3E}">
        <p14:creationId xmlns:p14="http://schemas.microsoft.com/office/powerpoint/2010/main" val="326353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5" name="Group 4">
            <a:extLst>
              <a:ext uri="{FF2B5EF4-FFF2-40B4-BE49-F238E27FC236}">
                <a16:creationId xmlns:a16="http://schemas.microsoft.com/office/drawing/2014/main" id="{38895764-E47F-CF49-0EC2-F95539470F32}"/>
              </a:ext>
            </a:extLst>
          </p:cNvPr>
          <p:cNvGrpSpPr/>
          <p:nvPr userDrawn="1"/>
        </p:nvGrpSpPr>
        <p:grpSpPr>
          <a:xfrm>
            <a:off x="195016" y="2139326"/>
            <a:ext cx="6238416" cy="3851555"/>
            <a:chOff x="457200" y="2327638"/>
            <a:chExt cx="6016227" cy="3776377"/>
          </a:xfrm>
        </p:grpSpPr>
        <p:sp>
          <p:nvSpPr>
            <p:cNvPr id="6" name="Rectangle 5">
              <a:extLst>
                <a:ext uri="{FF2B5EF4-FFF2-40B4-BE49-F238E27FC236}">
                  <a16:creationId xmlns:a16="http://schemas.microsoft.com/office/drawing/2014/main" id="{EE8CD7EB-D4E4-6143-DF76-F57FE0F2A07A}"/>
                </a:ext>
              </a:extLst>
            </p:cNvPr>
            <p:cNvSpPr/>
            <p:nvPr/>
          </p:nvSpPr>
          <p:spPr>
            <a:xfrm>
              <a:off x="457200" y="2327638"/>
              <a:ext cx="6016227" cy="940579"/>
            </a:xfrm>
            <a:prstGeom prst="rect">
              <a:avLst/>
            </a:prstGeom>
            <a:solidFill>
              <a:srgbClr val="0B1F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a:solidFill>
                    <a:srgbClr val="FFFFFF"/>
                  </a:solidFill>
                  <a:latin typeface="Segoe UI Semibold"/>
                  <a:ea typeface="Segoe UI" pitchFamily="34" charset="0"/>
                  <a:cs typeface="Segoe UI" pitchFamily="34" charset="0"/>
                </a:rPr>
                <a:t>Lorem ipsum </a:t>
              </a:r>
            </a:p>
          </p:txBody>
        </p:sp>
        <p:sp>
          <p:nvSpPr>
            <p:cNvPr id="7" name="Rectangle 6">
              <a:extLst>
                <a:ext uri="{FF2B5EF4-FFF2-40B4-BE49-F238E27FC236}">
                  <a16:creationId xmlns:a16="http://schemas.microsoft.com/office/drawing/2014/main" id="{791810B6-245B-687A-3D14-EC62359F3578}"/>
                </a:ext>
              </a:extLst>
            </p:cNvPr>
            <p:cNvSpPr/>
            <p:nvPr/>
          </p:nvSpPr>
          <p:spPr>
            <a:xfrm>
              <a:off x="457200" y="3360815"/>
              <a:ext cx="6016227" cy="2743200"/>
            </a:xfrm>
            <a:prstGeom prst="rect">
              <a:avLst/>
            </a:prstGeom>
            <a:solidFill>
              <a:srgbClr val="091A1C"/>
            </a:solid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t" anchorCtr="0">
              <a:noAutofit/>
            </a:bodyPr>
            <a:lstStyle/>
            <a:p>
              <a:pPr marL="228600" indent="-228600" defTabSz="932597">
                <a:spcBef>
                  <a:spcPts val="1224"/>
                </a:spcBef>
                <a:buFont typeface="Arial" panose="020B0604020202020204" pitchFamily="34" charset="0"/>
                <a:buChar char="•"/>
                <a:defRPr/>
              </a:pPr>
              <a:r>
                <a:rPr lang="en-US" sz="2000" dirty="0">
                  <a:latin typeface="Segoe UI"/>
                  <a:cs typeface="Segoe UI Semibold" panose="020B0702040204020203" pitchFamily="34" charset="0"/>
                </a:rPr>
                <a:t>Lorem ipsum dolor sit </a:t>
              </a:r>
              <a:r>
                <a:rPr lang="en-US" sz="2000" dirty="0" err="1">
                  <a:latin typeface="Segoe UI"/>
                  <a:cs typeface="Segoe UI Semibold" panose="020B0702040204020203" pitchFamily="34" charset="0"/>
                </a:rPr>
                <a:t>amet</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consectetuer</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adipiscing</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elit</a:t>
              </a:r>
              <a:r>
                <a:rPr lang="en-US" sz="2000" dirty="0">
                  <a:latin typeface="Segoe UI"/>
                  <a:cs typeface="Segoe UI Semibold" panose="020B0702040204020203" pitchFamily="34" charset="0"/>
                </a:rPr>
                <a:t>. </a:t>
              </a:r>
            </a:p>
            <a:p>
              <a:pPr marL="228600" indent="-228600" defTabSz="932597">
                <a:spcBef>
                  <a:spcPts val="1224"/>
                </a:spcBef>
                <a:buFont typeface="Arial" panose="020B0604020202020204" pitchFamily="34" charset="0"/>
                <a:buChar char="•"/>
                <a:defRPr/>
              </a:pPr>
              <a:r>
                <a:rPr lang="en-US" sz="2000" dirty="0">
                  <a:latin typeface="Segoe UI"/>
                  <a:cs typeface="Segoe UI Semibold" panose="020B0702040204020203" pitchFamily="34" charset="0"/>
                </a:rPr>
                <a:t>Maecenas </a:t>
              </a:r>
              <a:r>
                <a:rPr lang="en-US" sz="2000" dirty="0" err="1">
                  <a:latin typeface="Segoe UI"/>
                  <a:cs typeface="Segoe UI Semibold" panose="020B0702040204020203" pitchFamily="34" charset="0"/>
                </a:rPr>
                <a:t>porttitor</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congue</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massa</a:t>
              </a:r>
              <a:r>
                <a:rPr lang="en-US" sz="2000" dirty="0">
                  <a:latin typeface="Segoe UI"/>
                  <a:cs typeface="Segoe UI Semibold" panose="020B0702040204020203" pitchFamily="34" charset="0"/>
                </a:rPr>
                <a:t>. </a:t>
              </a:r>
            </a:p>
            <a:p>
              <a:pPr marL="228600" indent="-228600" defTabSz="932597">
                <a:spcBef>
                  <a:spcPts val="1224"/>
                </a:spcBef>
                <a:buFont typeface="Arial" panose="020B0604020202020204" pitchFamily="34" charset="0"/>
                <a:buChar char="•"/>
                <a:defRPr/>
              </a:pPr>
              <a:r>
                <a:rPr lang="es-ES" sz="2000" dirty="0" err="1">
                  <a:latin typeface="Segoe UI"/>
                  <a:cs typeface="Segoe UI Semibold" panose="020B0702040204020203" pitchFamily="34" charset="0"/>
                </a:rPr>
                <a:t>Fusce</a:t>
              </a:r>
              <a:r>
                <a:rPr lang="es-ES" sz="2000" dirty="0">
                  <a:latin typeface="Segoe UI"/>
                  <a:cs typeface="Segoe UI Semibold" panose="020B0702040204020203" pitchFamily="34" charset="0"/>
                </a:rPr>
                <a:t> </a:t>
              </a:r>
              <a:r>
                <a:rPr lang="es-ES" sz="2000" dirty="0" err="1">
                  <a:latin typeface="Segoe UI"/>
                  <a:cs typeface="Segoe UI Semibold" panose="020B0702040204020203" pitchFamily="34" charset="0"/>
                </a:rPr>
                <a:t>posuere</a:t>
              </a:r>
              <a:r>
                <a:rPr lang="es-ES" sz="2000" dirty="0">
                  <a:latin typeface="Segoe UI"/>
                  <a:cs typeface="Segoe UI Semibold" panose="020B0702040204020203" pitchFamily="34" charset="0"/>
                </a:rPr>
                <a:t>, magna sed pulvinar </a:t>
              </a:r>
              <a:r>
                <a:rPr lang="es-ES" sz="2000" dirty="0" err="1">
                  <a:latin typeface="Segoe UI"/>
                  <a:cs typeface="Segoe UI Semibold" panose="020B0702040204020203" pitchFamily="34" charset="0"/>
                </a:rPr>
                <a:t>ultricies</a:t>
              </a:r>
              <a:r>
                <a:rPr lang="es-ES" sz="2000" dirty="0">
                  <a:latin typeface="Segoe UI"/>
                  <a:cs typeface="Segoe UI Semibold" panose="020B0702040204020203" pitchFamily="34" charset="0"/>
                </a:rPr>
                <a:t>,</a:t>
              </a:r>
              <a:br>
                <a:rPr lang="es-ES" sz="2000" dirty="0">
                  <a:latin typeface="Segoe UI"/>
                  <a:cs typeface="Segoe UI Semibold" panose="020B0702040204020203" pitchFamily="34" charset="0"/>
                </a:rPr>
              </a:br>
              <a:r>
                <a:rPr lang="es-ES" sz="2000" dirty="0" err="1">
                  <a:latin typeface="Segoe UI"/>
                  <a:cs typeface="Segoe UI Semibold" panose="020B0702040204020203" pitchFamily="34" charset="0"/>
                </a:rPr>
                <a:t>purus</a:t>
              </a:r>
              <a:r>
                <a:rPr lang="es-ES" sz="2000" dirty="0">
                  <a:latin typeface="Segoe UI"/>
                  <a:cs typeface="Segoe UI Semibold" panose="020B0702040204020203" pitchFamily="34" charset="0"/>
                </a:rPr>
                <a:t> </a:t>
              </a:r>
              <a:r>
                <a:rPr lang="es-ES" sz="2000" dirty="0" err="1">
                  <a:latin typeface="Segoe UI"/>
                  <a:cs typeface="Segoe UI Semibold" panose="020B0702040204020203" pitchFamily="34" charset="0"/>
                </a:rPr>
                <a:t>lectus</a:t>
              </a:r>
              <a:endParaRPr lang="en-US" sz="2000" dirty="0">
                <a:latin typeface="Segoe UI"/>
                <a:cs typeface="Segoe UI Semibold" panose="020B0702040204020203" pitchFamily="34" charset="0"/>
              </a:endParaRPr>
            </a:p>
          </p:txBody>
        </p:sp>
      </p:grpSp>
      <p:sp>
        <p:nvSpPr>
          <p:cNvPr id="8" name="Freeform: Shape 7">
            <a:extLst>
              <a:ext uri="{FF2B5EF4-FFF2-40B4-BE49-F238E27FC236}">
                <a16:creationId xmlns:a16="http://schemas.microsoft.com/office/drawing/2014/main" id="{5569FAD4-9275-6A4D-507C-624B5D0B98BA}"/>
              </a:ext>
            </a:extLst>
          </p:cNvPr>
          <p:cNvSpPr/>
          <p:nvPr userDrawn="1"/>
        </p:nvSpPr>
        <p:spPr bwMode="auto">
          <a:xfrm rot="10800000">
            <a:off x="6359585" y="1775192"/>
            <a:ext cx="5832415" cy="4579823"/>
          </a:xfrm>
          <a:custGeom>
            <a:avLst/>
            <a:gdLst>
              <a:gd name="connsiteX0" fmla="*/ 0 w 5360671"/>
              <a:gd name="connsiteY0" fmla="*/ 0 h 4209394"/>
              <a:gd name="connsiteX1" fmla="*/ 5272737 w 5360671"/>
              <a:gd name="connsiteY1" fmla="*/ 0 h 4209394"/>
              <a:gd name="connsiteX2" fmla="*/ 5360671 w 5360671"/>
              <a:gd name="connsiteY2" fmla="*/ 87934 h 4209394"/>
              <a:gd name="connsiteX3" fmla="*/ 5360671 w 5360671"/>
              <a:gd name="connsiteY3" fmla="*/ 4121460 h 4209394"/>
              <a:gd name="connsiteX4" fmla="*/ 5272737 w 5360671"/>
              <a:gd name="connsiteY4" fmla="*/ 4209394 h 4209394"/>
              <a:gd name="connsiteX5" fmla="*/ 0 w 5360671"/>
              <a:gd name="connsiteY5" fmla="*/ 4209394 h 420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0671" h="4209394">
                <a:moveTo>
                  <a:pt x="0" y="0"/>
                </a:moveTo>
                <a:lnTo>
                  <a:pt x="5272737" y="0"/>
                </a:lnTo>
                <a:cubicBezTo>
                  <a:pt x="5321302" y="0"/>
                  <a:pt x="5360671" y="39369"/>
                  <a:pt x="5360671" y="87934"/>
                </a:cubicBezTo>
                <a:lnTo>
                  <a:pt x="5360671" y="4121460"/>
                </a:lnTo>
                <a:cubicBezTo>
                  <a:pt x="5360671" y="4170025"/>
                  <a:pt x="5321302" y="4209394"/>
                  <a:pt x="5272737" y="4209394"/>
                </a:cubicBezTo>
                <a:lnTo>
                  <a:pt x="0" y="4209394"/>
                </a:lnTo>
                <a:close/>
              </a:path>
            </a:pathLst>
          </a:custGeom>
          <a:solidFill>
            <a:srgbClr val="0B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CD81449-A60F-DC3A-37EF-96A9A602876C}"/>
              </a:ext>
            </a:extLst>
          </p:cNvPr>
          <p:cNvSpPr/>
          <p:nvPr userDrawn="1"/>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10" name="Rectangle 9">
            <a:extLst>
              <a:ext uri="{FF2B5EF4-FFF2-40B4-BE49-F238E27FC236}">
                <a16:creationId xmlns:a16="http://schemas.microsoft.com/office/drawing/2014/main" id="{1783875D-2C42-32DB-9490-1EAB6F107AF4}"/>
              </a:ext>
            </a:extLst>
          </p:cNvPr>
          <p:cNvSpPr/>
          <p:nvPr userDrawn="1"/>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A993E82-D1DE-671E-7DE1-019729FC37E1}"/>
              </a:ext>
            </a:extLst>
          </p:cNvPr>
          <p:cNvSpPr/>
          <p:nvPr userDrawn="1"/>
        </p:nvSpPr>
        <p:spPr bwMode="auto">
          <a:xfrm>
            <a:off x="6604145" y="1988057"/>
            <a:ext cx="5587855" cy="41345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a:solidFill>
                  <a:srgbClr val="243A5E"/>
                </a:solidFill>
                <a:latin typeface="Segoe UI"/>
                <a:ea typeface="Segoe UI" pitchFamily="34" charset="0"/>
                <a:cs typeface="Segoe UI" pitchFamily="34" charset="0"/>
              </a:rPr>
              <a:t>Place holder for screenshots/Images</a:t>
            </a:r>
          </a:p>
        </p:txBody>
      </p:sp>
      <p:sp>
        <p:nvSpPr>
          <p:cNvPr id="12" name="Title 1">
            <a:extLst>
              <a:ext uri="{FF2B5EF4-FFF2-40B4-BE49-F238E27FC236}">
                <a16:creationId xmlns:a16="http://schemas.microsoft.com/office/drawing/2014/main" id="{E0DF34AB-6218-AFD4-926A-76E110700B32}"/>
              </a:ext>
            </a:extLst>
          </p:cNvPr>
          <p:cNvSpPr txBox="1">
            <a:spLocks/>
          </p:cNvSpPr>
          <p:nvPr userDrawn="1"/>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&gt;Force Multipliers</a:t>
            </a:r>
          </a:p>
        </p:txBody>
      </p:sp>
      <p:sp>
        <p:nvSpPr>
          <p:cNvPr id="14" name="Picture Placeholder 13">
            <a:extLst>
              <a:ext uri="{FF2B5EF4-FFF2-40B4-BE49-F238E27FC236}">
                <a16:creationId xmlns:a16="http://schemas.microsoft.com/office/drawing/2014/main" id="{9E616573-3BE2-AC1E-EB76-DC4B94375E05}"/>
              </a:ext>
            </a:extLst>
          </p:cNvPr>
          <p:cNvSpPr>
            <a:spLocks noGrp="1"/>
          </p:cNvSpPr>
          <p:nvPr>
            <p:ph type="pic" sz="quarter" idx="10"/>
          </p:nvPr>
        </p:nvSpPr>
        <p:spPr>
          <a:xfrm>
            <a:off x="6604000" y="1987550"/>
            <a:ext cx="5588000" cy="4135438"/>
          </a:xfrm>
        </p:spPr>
        <p:txBody>
          <a:bodyPr/>
          <a:lstStyle/>
          <a:p>
            <a:endParaRPr lang="en-US" dirty="0"/>
          </a:p>
        </p:txBody>
      </p:sp>
    </p:spTree>
    <p:extLst>
      <p:ext uri="{BB962C8B-B14F-4D97-AF65-F5344CB8AC3E}">
        <p14:creationId xmlns:p14="http://schemas.microsoft.com/office/powerpoint/2010/main" val="323171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with Venn Diagram, Dark backgroun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4E113C03-2A68-A5C2-CFCD-C27108AD5F57}"/>
              </a:ext>
            </a:extLst>
          </p:cNvPr>
          <p:cNvGrpSpPr/>
          <p:nvPr userDrawn="1"/>
        </p:nvGrpSpPr>
        <p:grpSpPr>
          <a:xfrm>
            <a:off x="44624" y="25898"/>
            <a:ext cx="12147376" cy="6832102"/>
            <a:chOff x="0" y="286533"/>
            <a:chExt cx="12192000" cy="6858000"/>
          </a:xfrm>
        </p:grpSpPr>
        <p:pic>
          <p:nvPicPr>
            <p:cNvPr id="4" name="图片 2" descr="图片包含 游戏机, 蓝色&#10;&#10;描述已自动生成">
              <a:extLst>
                <a:ext uri="{FF2B5EF4-FFF2-40B4-BE49-F238E27FC236}">
                  <a16:creationId xmlns:a16="http://schemas.microsoft.com/office/drawing/2014/main" id="{B8835A2E-CDF9-3EA6-F259-1094E8C47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5" name="矩形 3">
              <a:extLst>
                <a:ext uri="{FF2B5EF4-FFF2-40B4-BE49-F238E27FC236}">
                  <a16:creationId xmlns:a16="http://schemas.microsoft.com/office/drawing/2014/main" id="{F3D569A2-9573-47E6-5802-9E48688CBF32}"/>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2" name="Group 1">
            <a:extLst>
              <a:ext uri="{FF2B5EF4-FFF2-40B4-BE49-F238E27FC236}">
                <a16:creationId xmlns:a16="http://schemas.microsoft.com/office/drawing/2014/main" id="{BB16031F-C6AF-02EB-4B0D-B7DD595E4908}"/>
              </a:ext>
              <a:ext uri="{C183D7F6-B498-43B3-948B-1728B52AA6E4}">
                <adec:decorative xmlns:adec="http://schemas.microsoft.com/office/drawing/2017/decorative" val="1"/>
              </a:ext>
            </a:extLst>
          </p:cNvPr>
          <p:cNvGrpSpPr/>
          <p:nvPr userDrawn="1"/>
        </p:nvGrpSpPr>
        <p:grpSpPr>
          <a:xfrm>
            <a:off x="606165" y="1406774"/>
            <a:ext cx="10993698" cy="4865438"/>
            <a:chOff x="606165" y="1406774"/>
            <a:chExt cx="10993698" cy="4865438"/>
          </a:xfrm>
        </p:grpSpPr>
        <p:sp>
          <p:nvSpPr>
            <p:cNvPr id="45" name="Rectangle: Rounded Corners 44">
              <a:extLst>
                <a:ext uri="{FF2B5EF4-FFF2-40B4-BE49-F238E27FC236}">
                  <a16:creationId xmlns:a16="http://schemas.microsoft.com/office/drawing/2014/main" id="{C769AB16-2561-4903-460A-C0F075BC3673}"/>
                </a:ext>
              </a:extLst>
            </p:cNvPr>
            <p:cNvSpPr/>
            <p:nvPr userDrawn="1"/>
          </p:nvSpPr>
          <p:spPr bwMode="auto">
            <a:xfrm>
              <a:off x="6578600" y="1406774"/>
              <a:ext cx="5021263" cy="4865438"/>
            </a:xfrm>
            <a:prstGeom prst="roundRect">
              <a:avLst>
                <a:gd name="adj" fmla="val 3130"/>
              </a:avLst>
            </a:prstGeom>
            <a:solidFill>
              <a:srgbClr val="0B1F23"/>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cxnSp>
          <p:nvCxnSpPr>
            <p:cNvPr id="46" name="Straight Connector 45">
              <a:extLst>
                <a:ext uri="{FF2B5EF4-FFF2-40B4-BE49-F238E27FC236}">
                  <a16:creationId xmlns:a16="http://schemas.microsoft.com/office/drawing/2014/main" id="{D7E5FAF2-F40E-D251-6528-589EA203CD56}"/>
                </a:ext>
              </a:extLst>
            </p:cNvPr>
            <p:cNvCxnSpPr>
              <a:cxnSpLocks/>
            </p:cNvCxnSpPr>
            <p:nvPr userDrawn="1"/>
          </p:nvCxnSpPr>
          <p:spPr>
            <a:xfrm flipV="1">
              <a:off x="7500203" y="1553827"/>
              <a:ext cx="0" cy="4571333"/>
            </a:xfrm>
            <a:prstGeom prst="line">
              <a:avLst/>
            </a:prstGeom>
            <a:ln w="3175">
              <a:solidFill>
                <a:schemeClr val="tx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191352-10E4-65DF-CB4F-6C20CE3FFFF0}"/>
                </a:ext>
              </a:extLst>
            </p:cNvPr>
            <p:cNvCxnSpPr>
              <a:cxnSpLocks/>
            </p:cNvCxnSpPr>
            <p:nvPr userDrawn="1"/>
          </p:nvCxnSpPr>
          <p:spPr>
            <a:xfrm rot="16200000" flipH="1" flipV="1">
              <a:off x="7225883" y="1993290"/>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C3F416-7865-BCFC-E014-2401B83E2A71}"/>
                </a:ext>
              </a:extLst>
            </p:cNvPr>
            <p:cNvCxnSpPr>
              <a:cxnSpLocks/>
            </p:cNvCxnSpPr>
            <p:nvPr userDrawn="1"/>
          </p:nvCxnSpPr>
          <p:spPr>
            <a:xfrm rot="16200000" flipH="1" flipV="1">
              <a:off x="7225883" y="3550650"/>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C5C907-1AD6-55B0-692B-F3F0A90A4199}"/>
                </a:ext>
              </a:extLst>
            </p:cNvPr>
            <p:cNvCxnSpPr>
              <a:cxnSpLocks/>
            </p:cNvCxnSpPr>
            <p:nvPr userDrawn="1"/>
          </p:nvCxnSpPr>
          <p:spPr>
            <a:xfrm rot="16200000" flipH="1" flipV="1">
              <a:off x="7225883" y="5108008"/>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258A0305-10E3-5263-DEA3-4035B6A496F3}"/>
                </a:ext>
              </a:extLst>
            </p:cNvPr>
            <p:cNvSpPr/>
            <p:nvPr userDrawn="1"/>
          </p:nvSpPr>
          <p:spPr>
            <a:xfrm>
              <a:off x="701650" y="1573698"/>
              <a:ext cx="4811830" cy="4531592"/>
            </a:xfrm>
            <a:custGeom>
              <a:avLst/>
              <a:gdLst>
                <a:gd name="connsiteX0" fmla="*/ 2194687 w 4389374"/>
                <a:gd name="connsiteY0" fmla="*/ 0 h 4133740"/>
                <a:gd name="connsiteX1" fmla="*/ 3435339 w 4389374"/>
                <a:gd name="connsiteY1" fmla="*/ 1240652 h 4133740"/>
                <a:gd name="connsiteX2" fmla="*/ 3360056 w 4389374"/>
                <a:gd name="connsiteY2" fmla="*/ 1667229 h 4133740"/>
                <a:gd name="connsiteX3" fmla="*/ 3358295 w 4389374"/>
                <a:gd name="connsiteY3" fmla="*/ 1671467 h 4133740"/>
                <a:gd name="connsiteX4" fmla="*/ 3398756 w 4389374"/>
                <a:gd name="connsiteY4" fmla="*/ 1677642 h 4133740"/>
                <a:gd name="connsiteX5" fmla="*/ 4389374 w 4389374"/>
                <a:gd name="connsiteY5" fmla="*/ 2893088 h 4133740"/>
                <a:gd name="connsiteX6" fmla="*/ 3148722 w 4389374"/>
                <a:gd name="connsiteY6" fmla="*/ 4133740 h 4133740"/>
                <a:gd name="connsiteX7" fmla="*/ 2271449 w 4389374"/>
                <a:gd name="connsiteY7" fmla="*/ 3770361 h 4133740"/>
                <a:gd name="connsiteX8" fmla="*/ 2194687 w 4389374"/>
                <a:gd name="connsiteY8" fmla="*/ 3685902 h 4133740"/>
                <a:gd name="connsiteX9" fmla="*/ 2117925 w 4389374"/>
                <a:gd name="connsiteY9" fmla="*/ 3770361 h 4133740"/>
                <a:gd name="connsiteX10" fmla="*/ 1240652 w 4389374"/>
                <a:gd name="connsiteY10" fmla="*/ 4133740 h 4133740"/>
                <a:gd name="connsiteX11" fmla="*/ 0 w 4389374"/>
                <a:gd name="connsiteY11" fmla="*/ 2893088 h 4133740"/>
                <a:gd name="connsiteX12" fmla="*/ 990617 w 4389374"/>
                <a:gd name="connsiteY12" fmla="*/ 1677642 h 4133740"/>
                <a:gd name="connsiteX13" fmla="*/ 1032389 w 4389374"/>
                <a:gd name="connsiteY13" fmla="*/ 1671267 h 4133740"/>
                <a:gd name="connsiteX14" fmla="*/ 1009812 w 4389374"/>
                <a:gd name="connsiteY14" fmla="*/ 1609584 h 4133740"/>
                <a:gd name="connsiteX15" fmla="*/ 954035 w 4389374"/>
                <a:gd name="connsiteY15" fmla="*/ 1240652 h 4133740"/>
                <a:gd name="connsiteX16" fmla="*/ 2194687 w 4389374"/>
                <a:gd name="connsiteY16" fmla="*/ 0 h 413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9374" h="4133740">
                  <a:moveTo>
                    <a:pt x="2194687" y="0"/>
                  </a:moveTo>
                  <a:cubicBezTo>
                    <a:pt x="2879879" y="0"/>
                    <a:pt x="3435339" y="555459"/>
                    <a:pt x="3435339" y="1240652"/>
                  </a:cubicBezTo>
                  <a:cubicBezTo>
                    <a:pt x="3435339" y="1390538"/>
                    <a:pt x="3408759" y="1534216"/>
                    <a:pt x="3360056" y="1667229"/>
                  </a:cubicBezTo>
                  <a:lnTo>
                    <a:pt x="3358295" y="1671467"/>
                  </a:lnTo>
                  <a:lnTo>
                    <a:pt x="3398756" y="1677642"/>
                  </a:lnTo>
                  <a:cubicBezTo>
                    <a:pt x="3964100" y="1793328"/>
                    <a:pt x="4389374" y="2293544"/>
                    <a:pt x="4389374" y="2893088"/>
                  </a:cubicBezTo>
                  <a:cubicBezTo>
                    <a:pt x="4389374" y="3578280"/>
                    <a:pt x="3833914" y="4133740"/>
                    <a:pt x="3148722" y="4133740"/>
                  </a:cubicBezTo>
                  <a:cubicBezTo>
                    <a:pt x="2806126" y="4133740"/>
                    <a:pt x="2495963" y="3994875"/>
                    <a:pt x="2271449" y="3770361"/>
                  </a:cubicBezTo>
                  <a:lnTo>
                    <a:pt x="2194687" y="3685902"/>
                  </a:lnTo>
                  <a:lnTo>
                    <a:pt x="2117925" y="3770361"/>
                  </a:lnTo>
                  <a:cubicBezTo>
                    <a:pt x="1893411" y="3994875"/>
                    <a:pt x="1583248" y="4133740"/>
                    <a:pt x="1240652" y="4133740"/>
                  </a:cubicBezTo>
                  <a:cubicBezTo>
                    <a:pt x="555459" y="4133740"/>
                    <a:pt x="0" y="3578280"/>
                    <a:pt x="0" y="2893088"/>
                  </a:cubicBezTo>
                  <a:cubicBezTo>
                    <a:pt x="0" y="2293544"/>
                    <a:pt x="425274" y="1793328"/>
                    <a:pt x="990617" y="1677642"/>
                  </a:cubicBezTo>
                  <a:lnTo>
                    <a:pt x="1032389" y="1671267"/>
                  </a:lnTo>
                  <a:lnTo>
                    <a:pt x="1009812" y="1609584"/>
                  </a:lnTo>
                  <a:cubicBezTo>
                    <a:pt x="973563" y="1493038"/>
                    <a:pt x="954035" y="1369126"/>
                    <a:pt x="954035" y="1240652"/>
                  </a:cubicBezTo>
                  <a:cubicBezTo>
                    <a:pt x="954035" y="555459"/>
                    <a:pt x="1509494" y="0"/>
                    <a:pt x="2194687" y="0"/>
                  </a:cubicBezTo>
                  <a:close/>
                </a:path>
              </a:pathLst>
            </a:custGeom>
            <a:solidFill>
              <a:srgbClr val="121516"/>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7" name="Freeform: Shape 56">
              <a:extLst>
                <a:ext uri="{FF2B5EF4-FFF2-40B4-BE49-F238E27FC236}">
                  <a16:creationId xmlns:a16="http://schemas.microsoft.com/office/drawing/2014/main" id="{214A146C-5A29-615D-9173-74DA10822BD2}"/>
                </a:ext>
              </a:extLst>
            </p:cNvPr>
            <p:cNvSpPr/>
            <p:nvPr userDrawn="1"/>
          </p:nvSpPr>
          <p:spPr>
            <a:xfrm>
              <a:off x="1842989" y="1669181"/>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91A1C"/>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8" name="Freeform: Shape 57">
              <a:extLst>
                <a:ext uri="{FF2B5EF4-FFF2-40B4-BE49-F238E27FC236}">
                  <a16:creationId xmlns:a16="http://schemas.microsoft.com/office/drawing/2014/main" id="{9CBBB97E-90A7-F728-F9B4-3734E0BC0279}"/>
                </a:ext>
              </a:extLst>
            </p:cNvPr>
            <p:cNvSpPr/>
            <p:nvPr userDrawn="1"/>
          </p:nvSpPr>
          <p:spPr>
            <a:xfrm>
              <a:off x="2888845"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9" name="Freeform: Shape 58">
              <a:extLst>
                <a:ext uri="{FF2B5EF4-FFF2-40B4-BE49-F238E27FC236}">
                  <a16:creationId xmlns:a16="http://schemas.microsoft.com/office/drawing/2014/main" id="{B11968FE-FD81-63F6-FC70-BEBB1AF97DA3}"/>
                </a:ext>
              </a:extLst>
            </p:cNvPr>
            <p:cNvSpPr/>
            <p:nvPr userDrawn="1"/>
          </p:nvSpPr>
          <p:spPr>
            <a:xfrm>
              <a:off x="797133"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0" name="Freeform: Shape 59">
              <a:extLst>
                <a:ext uri="{FF2B5EF4-FFF2-40B4-BE49-F238E27FC236}">
                  <a16:creationId xmlns:a16="http://schemas.microsoft.com/office/drawing/2014/main" id="{27674F74-1024-A8C5-0D9F-9CA360F09EC5}"/>
                </a:ext>
              </a:extLst>
            </p:cNvPr>
            <p:cNvSpPr/>
            <p:nvPr userDrawn="1"/>
          </p:nvSpPr>
          <p:spPr>
            <a:xfrm>
              <a:off x="2421056" y="3454898"/>
              <a:ext cx="1373016" cy="1373014"/>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rgbClr val="0B1F23"/>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a:solidFill>
                  <a:srgbClr val="CC66FF"/>
                </a:solidFill>
              </a:endParaRPr>
            </a:p>
          </p:txBody>
        </p:sp>
        <p:sp>
          <p:nvSpPr>
            <p:cNvPr id="61" name="Freeform 40_1">
              <a:extLst>
                <a:ext uri="{FF2B5EF4-FFF2-40B4-BE49-F238E27FC236}">
                  <a16:creationId xmlns:a16="http://schemas.microsoft.com/office/drawing/2014/main" id="{431CC801-0C99-E6E9-10F3-3845225CB878}"/>
                </a:ext>
              </a:extLst>
            </p:cNvPr>
            <p:cNvSpPr/>
            <p:nvPr userDrawn="1"/>
          </p:nvSpPr>
          <p:spPr>
            <a:xfrm>
              <a:off x="2517713" y="3551555"/>
              <a:ext cx="1179702" cy="1179700"/>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chemeClr val="tx2">
                <a:lumMod val="10000"/>
              </a:scheme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2" name="Freeform: Shape 61">
              <a:extLst>
                <a:ext uri="{FF2B5EF4-FFF2-40B4-BE49-F238E27FC236}">
                  <a16:creationId xmlns:a16="http://schemas.microsoft.com/office/drawing/2014/main" id="{40407436-C2DF-BD66-E440-90B63C303F3C}"/>
                </a:ext>
              </a:extLst>
            </p:cNvPr>
            <p:cNvSpPr/>
            <p:nvPr userDrawn="1"/>
          </p:nvSpPr>
          <p:spPr>
            <a:xfrm>
              <a:off x="606165" y="1478213"/>
              <a:ext cx="5002800" cy="4722562"/>
            </a:xfrm>
            <a:custGeom>
              <a:avLst/>
              <a:gdLst>
                <a:gd name="connsiteX0" fmla="*/ 2281789 w 4563578"/>
                <a:gd name="connsiteY0" fmla="*/ 0 h 4307944"/>
                <a:gd name="connsiteX1" fmla="*/ 3609543 w 4563578"/>
                <a:gd name="connsiteY1" fmla="*/ 1327754 h 4307944"/>
                <a:gd name="connsiteX2" fmla="*/ 3582568 w 4563578"/>
                <a:gd name="connsiteY2" fmla="*/ 1595342 h 4307944"/>
                <a:gd name="connsiteX3" fmla="*/ 3557383 w 4563578"/>
                <a:gd name="connsiteY3" fmla="*/ 1693289 h 4307944"/>
                <a:gd name="connsiteX4" fmla="*/ 3630657 w 4563578"/>
                <a:gd name="connsiteY4" fmla="*/ 1712129 h 4307944"/>
                <a:gd name="connsiteX5" fmla="*/ 4563578 w 4563578"/>
                <a:gd name="connsiteY5" fmla="*/ 2980190 h 4307944"/>
                <a:gd name="connsiteX6" fmla="*/ 3235824 w 4563578"/>
                <a:gd name="connsiteY6" fmla="*/ 4307944 h 4307944"/>
                <a:gd name="connsiteX7" fmla="*/ 2296960 w 4563578"/>
                <a:gd name="connsiteY7" fmla="*/ 3919053 h 4307944"/>
                <a:gd name="connsiteX8" fmla="*/ 2281789 w 4563578"/>
                <a:gd name="connsiteY8" fmla="*/ 3902360 h 4307944"/>
                <a:gd name="connsiteX9" fmla="*/ 2266617 w 4563578"/>
                <a:gd name="connsiteY9" fmla="*/ 3919053 h 4307944"/>
                <a:gd name="connsiteX10" fmla="*/ 1327754 w 4563578"/>
                <a:gd name="connsiteY10" fmla="*/ 4307944 h 4307944"/>
                <a:gd name="connsiteX11" fmla="*/ 0 w 4563578"/>
                <a:gd name="connsiteY11" fmla="*/ 2980190 h 4307944"/>
                <a:gd name="connsiteX12" fmla="*/ 932921 w 4563578"/>
                <a:gd name="connsiteY12" fmla="*/ 1712129 h 4307944"/>
                <a:gd name="connsiteX13" fmla="*/ 1006075 w 4563578"/>
                <a:gd name="connsiteY13" fmla="*/ 1693320 h 4307944"/>
                <a:gd name="connsiteX14" fmla="*/ 993814 w 4563578"/>
                <a:gd name="connsiteY14" fmla="*/ 1651616 h 4307944"/>
                <a:gd name="connsiteX15" fmla="*/ 954035 w 4563578"/>
                <a:gd name="connsiteY15" fmla="*/ 1327754 h 4307944"/>
                <a:gd name="connsiteX16" fmla="*/ 2281789 w 4563578"/>
                <a:gd name="connsiteY16" fmla="*/ 0 h 43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3578" h="4307944">
                  <a:moveTo>
                    <a:pt x="2281789" y="0"/>
                  </a:moveTo>
                  <a:cubicBezTo>
                    <a:pt x="3015086" y="0"/>
                    <a:pt x="3609543" y="594456"/>
                    <a:pt x="3609543" y="1327754"/>
                  </a:cubicBezTo>
                  <a:cubicBezTo>
                    <a:pt x="3609543" y="1419416"/>
                    <a:pt x="3600254" y="1508909"/>
                    <a:pt x="3582568" y="1595342"/>
                  </a:cubicBezTo>
                  <a:lnTo>
                    <a:pt x="3557383" y="1693289"/>
                  </a:lnTo>
                  <a:lnTo>
                    <a:pt x="3630657" y="1712129"/>
                  </a:lnTo>
                  <a:cubicBezTo>
                    <a:pt x="4171144" y="1880238"/>
                    <a:pt x="4563578" y="2384386"/>
                    <a:pt x="4563578" y="2980190"/>
                  </a:cubicBezTo>
                  <a:cubicBezTo>
                    <a:pt x="4563578" y="3713487"/>
                    <a:pt x="3969121" y="4307944"/>
                    <a:pt x="3235824" y="4307944"/>
                  </a:cubicBezTo>
                  <a:cubicBezTo>
                    <a:pt x="2869175" y="4307944"/>
                    <a:pt x="2537237" y="4159330"/>
                    <a:pt x="2296960" y="3919053"/>
                  </a:cubicBezTo>
                  <a:lnTo>
                    <a:pt x="2281789" y="3902360"/>
                  </a:lnTo>
                  <a:lnTo>
                    <a:pt x="2266617" y="3919053"/>
                  </a:lnTo>
                  <a:cubicBezTo>
                    <a:pt x="2026341" y="4159330"/>
                    <a:pt x="1694402" y="4307944"/>
                    <a:pt x="1327754" y="4307944"/>
                  </a:cubicBezTo>
                  <a:cubicBezTo>
                    <a:pt x="594456" y="4307944"/>
                    <a:pt x="0" y="3713487"/>
                    <a:pt x="0" y="2980190"/>
                  </a:cubicBezTo>
                  <a:cubicBezTo>
                    <a:pt x="0" y="2384386"/>
                    <a:pt x="392434" y="1880238"/>
                    <a:pt x="932921" y="1712129"/>
                  </a:cubicBezTo>
                  <a:lnTo>
                    <a:pt x="1006075" y="1693320"/>
                  </a:lnTo>
                  <a:lnTo>
                    <a:pt x="993814" y="1651616"/>
                  </a:lnTo>
                  <a:cubicBezTo>
                    <a:pt x="967832" y="1547958"/>
                    <a:pt x="954035" y="1439467"/>
                    <a:pt x="954035" y="1327754"/>
                  </a:cubicBezTo>
                  <a:cubicBezTo>
                    <a:pt x="954035" y="594456"/>
                    <a:pt x="1548491" y="0"/>
                    <a:pt x="2281789" y="0"/>
                  </a:cubicBezTo>
                  <a:close/>
                </a:path>
              </a:pathLst>
            </a:custGeom>
            <a:no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3" name="Oval 62">
              <a:extLst>
                <a:ext uri="{FF2B5EF4-FFF2-40B4-BE49-F238E27FC236}">
                  <a16:creationId xmlns:a16="http://schemas.microsoft.com/office/drawing/2014/main" id="{7DAD8C8F-1408-00CA-4135-5A52A184B222}"/>
                </a:ext>
              </a:extLst>
            </p:cNvPr>
            <p:cNvSpPr/>
            <p:nvPr userDrawn="1"/>
          </p:nvSpPr>
          <p:spPr bwMode="auto">
            <a:xfrm>
              <a:off x="1646616"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4" name="Oval 63">
              <a:extLst>
                <a:ext uri="{FF2B5EF4-FFF2-40B4-BE49-F238E27FC236}">
                  <a16:creationId xmlns:a16="http://schemas.microsoft.com/office/drawing/2014/main" id="{579845BA-868B-3D7B-04E3-036365C08AFB}"/>
                </a:ext>
              </a:extLst>
            </p:cNvPr>
            <p:cNvSpPr/>
            <p:nvPr userDrawn="1"/>
          </p:nvSpPr>
          <p:spPr bwMode="auto">
            <a:xfrm>
              <a:off x="4472388"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5" name="Oval 64">
              <a:extLst>
                <a:ext uri="{FF2B5EF4-FFF2-40B4-BE49-F238E27FC236}">
                  <a16:creationId xmlns:a16="http://schemas.microsoft.com/office/drawing/2014/main" id="{BFEA6F81-CEFC-B042-2E83-F56E047C2CF3}"/>
                </a:ext>
              </a:extLst>
            </p:cNvPr>
            <p:cNvSpPr/>
            <p:nvPr userDrawn="1"/>
          </p:nvSpPr>
          <p:spPr bwMode="auto">
            <a:xfrm>
              <a:off x="3074052" y="572894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grpSp>
      <p:sp>
        <p:nvSpPr>
          <p:cNvPr id="18" name="Title 1">
            <a:extLst>
              <a:ext uri="{FF2B5EF4-FFF2-40B4-BE49-F238E27FC236}">
                <a16:creationId xmlns:a16="http://schemas.microsoft.com/office/drawing/2014/main" id="{B11B85C6-C23C-00C3-F4AA-8F9893A3EB1D}"/>
              </a:ext>
            </a:extLst>
          </p:cNvPr>
          <p:cNvSpPr>
            <a:spLocks noGrp="1"/>
          </p:cNvSpPr>
          <p:nvPr userDrawn="1">
            <p:ph type="title" hasCustomPrompt="1"/>
          </p:nvPr>
        </p:nvSpPr>
        <p:spPr>
          <a:xfrm>
            <a:off x="588263" y="585217"/>
            <a:ext cx="9994392" cy="543185"/>
          </a:xfrm>
        </p:spPr>
        <p:txBody>
          <a:bodyPr/>
          <a:lstStyle>
            <a:lvl1pPr>
              <a:tabLst>
                <a:tab pos="1957733" algn="l"/>
              </a:tabLst>
              <a:defRPr sz="3529"/>
            </a:lvl1pPr>
          </a:lstStyle>
          <a:p>
            <a:r>
              <a:rPr lang="en-US"/>
              <a:t>Title</a:t>
            </a:r>
          </a:p>
        </p:txBody>
      </p:sp>
      <p:sp>
        <p:nvSpPr>
          <p:cNvPr id="49" name="Text Placeholder 30">
            <a:extLst>
              <a:ext uri="{FF2B5EF4-FFF2-40B4-BE49-F238E27FC236}">
                <a16:creationId xmlns:a16="http://schemas.microsoft.com/office/drawing/2014/main" id="{035DA9BD-0FB9-60FD-35CA-7F94B488A894}"/>
              </a:ext>
            </a:extLst>
          </p:cNvPr>
          <p:cNvSpPr>
            <a:spLocks noGrp="1"/>
          </p:cNvSpPr>
          <p:nvPr>
            <p:ph type="body" sz="quarter" idx="16" hasCustomPrompt="1"/>
          </p:nvPr>
        </p:nvSpPr>
        <p:spPr>
          <a:xfrm>
            <a:off x="2798305" y="203009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01</a:t>
            </a:r>
          </a:p>
        </p:txBody>
      </p:sp>
      <p:sp>
        <p:nvSpPr>
          <p:cNvPr id="50" name="Text Placeholder 30">
            <a:extLst>
              <a:ext uri="{FF2B5EF4-FFF2-40B4-BE49-F238E27FC236}">
                <a16:creationId xmlns:a16="http://schemas.microsoft.com/office/drawing/2014/main" id="{3CAA1C09-FECC-CAE2-E2F1-6484D32DB0E7}"/>
              </a:ext>
            </a:extLst>
          </p:cNvPr>
          <p:cNvSpPr>
            <a:spLocks noGrp="1"/>
          </p:cNvSpPr>
          <p:nvPr>
            <p:ph type="body" sz="quarter" idx="17" hasCustomPrompt="1"/>
          </p:nvPr>
        </p:nvSpPr>
        <p:spPr>
          <a:xfrm>
            <a:off x="2102929" y="2631257"/>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3" name="Text Placeholder 30">
            <a:extLst>
              <a:ext uri="{FF2B5EF4-FFF2-40B4-BE49-F238E27FC236}">
                <a16:creationId xmlns:a16="http://schemas.microsoft.com/office/drawing/2014/main" id="{4136C82D-5266-86CB-CB1B-5F653671C0D9}"/>
              </a:ext>
            </a:extLst>
          </p:cNvPr>
          <p:cNvSpPr>
            <a:spLocks noGrp="1"/>
          </p:cNvSpPr>
          <p:nvPr>
            <p:ph type="body" sz="quarter" idx="20" hasCustomPrompt="1"/>
          </p:nvPr>
        </p:nvSpPr>
        <p:spPr>
          <a:xfrm>
            <a:off x="1466851" y="418107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03</a:t>
            </a:r>
          </a:p>
        </p:txBody>
      </p:sp>
      <p:sp>
        <p:nvSpPr>
          <p:cNvPr id="54" name="Text Placeholder 30">
            <a:extLst>
              <a:ext uri="{FF2B5EF4-FFF2-40B4-BE49-F238E27FC236}">
                <a16:creationId xmlns:a16="http://schemas.microsoft.com/office/drawing/2014/main" id="{A851BA58-05FA-4D2C-588D-E958965CF619}"/>
              </a:ext>
            </a:extLst>
          </p:cNvPr>
          <p:cNvSpPr>
            <a:spLocks noGrp="1"/>
          </p:cNvSpPr>
          <p:nvPr>
            <p:ph type="body" sz="quarter" idx="21" hasCustomPrompt="1"/>
          </p:nvPr>
        </p:nvSpPr>
        <p:spPr>
          <a:xfrm>
            <a:off x="771475" y="4782616"/>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1" name="Text Placeholder 30">
            <a:extLst>
              <a:ext uri="{FF2B5EF4-FFF2-40B4-BE49-F238E27FC236}">
                <a16:creationId xmlns:a16="http://schemas.microsoft.com/office/drawing/2014/main" id="{F60717C8-603B-D5C6-C292-FD06B7B10DE0}"/>
              </a:ext>
            </a:extLst>
          </p:cNvPr>
          <p:cNvSpPr>
            <a:spLocks noGrp="1"/>
          </p:cNvSpPr>
          <p:nvPr>
            <p:ph type="body" sz="quarter" idx="18" hasCustomPrompt="1"/>
          </p:nvPr>
        </p:nvSpPr>
        <p:spPr>
          <a:xfrm>
            <a:off x="4129762" y="418107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02</a:t>
            </a:r>
          </a:p>
        </p:txBody>
      </p:sp>
      <p:sp>
        <p:nvSpPr>
          <p:cNvPr id="52" name="Text Placeholder 30">
            <a:extLst>
              <a:ext uri="{FF2B5EF4-FFF2-40B4-BE49-F238E27FC236}">
                <a16:creationId xmlns:a16="http://schemas.microsoft.com/office/drawing/2014/main" id="{F169CD6A-2AC8-CD78-351F-B1A3F06DD21D}"/>
              </a:ext>
            </a:extLst>
          </p:cNvPr>
          <p:cNvSpPr>
            <a:spLocks noGrp="1"/>
          </p:cNvSpPr>
          <p:nvPr>
            <p:ph type="body" sz="quarter" idx="19" hasCustomPrompt="1"/>
          </p:nvPr>
        </p:nvSpPr>
        <p:spPr>
          <a:xfrm>
            <a:off x="3434386" y="4782616"/>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35" name="Text Placeholder 30">
            <a:extLst>
              <a:ext uri="{FF2B5EF4-FFF2-40B4-BE49-F238E27FC236}">
                <a16:creationId xmlns:a16="http://schemas.microsoft.com/office/drawing/2014/main" id="{476DD35B-E902-1341-148E-4E199F1C1809}"/>
              </a:ext>
            </a:extLst>
          </p:cNvPr>
          <p:cNvSpPr>
            <a:spLocks noGrp="1"/>
          </p:cNvSpPr>
          <p:nvPr>
            <p:ph type="body" sz="quarter" idx="13" hasCustomPrompt="1"/>
          </p:nvPr>
        </p:nvSpPr>
        <p:spPr>
          <a:xfrm>
            <a:off x="6759669" y="1718970"/>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buNone/>
              <a:defRPr lang="en-US" sz="3600" b="1" dirty="0" smtClean="0">
                <a:solidFill>
                  <a:srgbClr val="01CDFE"/>
                </a:solidFill>
                <a:cs typeface="+mn-cs"/>
              </a:defRPr>
            </a:lvl1pPr>
          </a:lstStyle>
          <a:p>
            <a:pPr marL="0" lvl="0" algn="r" defTabSz="914367"/>
            <a:r>
              <a:rPr lang="en-US" dirty="0"/>
              <a:t>01</a:t>
            </a:r>
          </a:p>
        </p:txBody>
      </p:sp>
      <p:sp>
        <p:nvSpPr>
          <p:cNvPr id="31" name="Text Placeholder 30">
            <a:extLst>
              <a:ext uri="{FF2B5EF4-FFF2-40B4-BE49-F238E27FC236}">
                <a16:creationId xmlns:a16="http://schemas.microsoft.com/office/drawing/2014/main" id="{365C9F7A-0880-2088-F7EA-5C6969AA6F60}"/>
              </a:ext>
            </a:extLst>
          </p:cNvPr>
          <p:cNvSpPr>
            <a:spLocks noGrp="1"/>
          </p:cNvSpPr>
          <p:nvPr>
            <p:ph type="body" sz="quarter" idx="10"/>
          </p:nvPr>
        </p:nvSpPr>
        <p:spPr>
          <a:xfrm>
            <a:off x="7701693" y="1666581"/>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dirty="0"/>
              <a:t>Click to edit Master text styles</a:t>
            </a:r>
          </a:p>
        </p:txBody>
      </p:sp>
      <p:sp>
        <p:nvSpPr>
          <p:cNvPr id="36" name="Text Placeholder 30">
            <a:extLst>
              <a:ext uri="{FF2B5EF4-FFF2-40B4-BE49-F238E27FC236}">
                <a16:creationId xmlns:a16="http://schemas.microsoft.com/office/drawing/2014/main" id="{6F3EE8E6-4A77-FEAA-F14E-5E78BAE8406C}"/>
              </a:ext>
            </a:extLst>
          </p:cNvPr>
          <p:cNvSpPr>
            <a:spLocks noGrp="1"/>
          </p:cNvSpPr>
          <p:nvPr>
            <p:ph type="body" sz="quarter" idx="14" hasCustomPrompt="1"/>
          </p:nvPr>
        </p:nvSpPr>
        <p:spPr>
          <a:xfrm>
            <a:off x="6759669" y="3270972"/>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buNone/>
              <a:defRPr lang="en-US" sz="3600" b="1" dirty="0" smtClean="0">
                <a:solidFill>
                  <a:srgbClr val="01CDFE"/>
                </a:solidFill>
              </a:defRPr>
            </a:lvl1pPr>
          </a:lstStyle>
          <a:p>
            <a:pPr marL="0" lvl="0" algn="r" defTabSz="914367"/>
            <a:r>
              <a:rPr lang="en-US"/>
              <a:t>02</a:t>
            </a:r>
          </a:p>
        </p:txBody>
      </p:sp>
      <p:sp>
        <p:nvSpPr>
          <p:cNvPr id="32" name="Text Placeholder 30">
            <a:extLst>
              <a:ext uri="{FF2B5EF4-FFF2-40B4-BE49-F238E27FC236}">
                <a16:creationId xmlns:a16="http://schemas.microsoft.com/office/drawing/2014/main" id="{9771CA7C-9E79-EF69-7EF9-8E888420139B}"/>
              </a:ext>
            </a:extLst>
          </p:cNvPr>
          <p:cNvSpPr>
            <a:spLocks noGrp="1"/>
          </p:cNvSpPr>
          <p:nvPr>
            <p:ph type="body" sz="quarter" idx="11"/>
          </p:nvPr>
        </p:nvSpPr>
        <p:spPr>
          <a:xfrm>
            <a:off x="7701693" y="3223941"/>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a:t>Click to edit Master text styles</a:t>
            </a:r>
          </a:p>
        </p:txBody>
      </p:sp>
      <p:sp>
        <p:nvSpPr>
          <p:cNvPr id="37" name="Text Placeholder 30">
            <a:extLst>
              <a:ext uri="{FF2B5EF4-FFF2-40B4-BE49-F238E27FC236}">
                <a16:creationId xmlns:a16="http://schemas.microsoft.com/office/drawing/2014/main" id="{DAB93FC2-B897-7138-4D45-0A65874C3143}"/>
              </a:ext>
            </a:extLst>
          </p:cNvPr>
          <p:cNvSpPr>
            <a:spLocks noGrp="1"/>
          </p:cNvSpPr>
          <p:nvPr>
            <p:ph type="body" sz="quarter" idx="15" hasCustomPrompt="1"/>
          </p:nvPr>
        </p:nvSpPr>
        <p:spPr>
          <a:xfrm>
            <a:off x="6759669" y="4828330"/>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lgn="r" defTabSz="914367" rtl="0" eaLnBrk="1" latinLnBrk="0" hangingPunct="1">
              <a:buNone/>
              <a:defRPr lang="en-US" sz="3600" b="1" kern="1200" dirty="0" smtClean="0">
                <a:solidFill>
                  <a:srgbClr val="01CDFE"/>
                </a:solidFill>
                <a:latin typeface="+mn-lt"/>
                <a:ea typeface="+mn-ea"/>
                <a:cs typeface="+mn-cs"/>
              </a:defRPr>
            </a:lvl1pPr>
          </a:lstStyle>
          <a:p>
            <a:pPr marL="0" lvl="0" algn="r" defTabSz="914367"/>
            <a:r>
              <a:rPr lang="en-US"/>
              <a:t>03</a:t>
            </a:r>
          </a:p>
        </p:txBody>
      </p:sp>
      <p:sp>
        <p:nvSpPr>
          <p:cNvPr id="34" name="Text Placeholder 30">
            <a:extLst>
              <a:ext uri="{FF2B5EF4-FFF2-40B4-BE49-F238E27FC236}">
                <a16:creationId xmlns:a16="http://schemas.microsoft.com/office/drawing/2014/main" id="{84EE9A2B-2444-71A6-D334-D0D04F882A4C}"/>
              </a:ext>
            </a:extLst>
          </p:cNvPr>
          <p:cNvSpPr>
            <a:spLocks noGrp="1"/>
          </p:cNvSpPr>
          <p:nvPr>
            <p:ph type="body" sz="quarter" idx="12"/>
          </p:nvPr>
        </p:nvSpPr>
        <p:spPr>
          <a:xfrm>
            <a:off x="7701693" y="4781299"/>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a:t>Click to edit Master text styles</a:t>
            </a:r>
          </a:p>
        </p:txBody>
      </p:sp>
    </p:spTree>
    <p:extLst>
      <p:ext uri="{BB962C8B-B14F-4D97-AF65-F5344CB8AC3E}">
        <p14:creationId xmlns:p14="http://schemas.microsoft.com/office/powerpoint/2010/main" val="645804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8F60BE4-4A9D-4CF0-85F4-AAE1506D9FEB}"/>
              </a:ext>
            </a:extLst>
          </p:cNvPr>
          <p:cNvGrpSpPr/>
          <p:nvPr userDrawn="1"/>
        </p:nvGrpSpPr>
        <p:grpSpPr>
          <a:xfrm>
            <a:off x="0" y="0"/>
            <a:ext cx="12192000" cy="6858000"/>
            <a:chOff x="0" y="267483"/>
            <a:chExt cx="12192000" cy="6858000"/>
          </a:xfrm>
        </p:grpSpPr>
        <p:pic>
          <p:nvPicPr>
            <p:cNvPr id="12" name="图片 11" descr="图片包含 游戏机, 蓝色&#10;&#10;描述已自动生成">
              <a:extLst>
                <a:ext uri="{FF2B5EF4-FFF2-40B4-BE49-F238E27FC236}">
                  <a16:creationId xmlns:a16="http://schemas.microsoft.com/office/drawing/2014/main" id="{8B70A9F1-5D58-443C-97C5-24869A6AEE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3070"/>
              <a:ext cx="12192000" cy="6846827"/>
            </a:xfrm>
            <a:prstGeom prst="rect">
              <a:avLst/>
            </a:prstGeom>
          </p:spPr>
        </p:pic>
        <p:sp>
          <p:nvSpPr>
            <p:cNvPr id="16" name="矩形 15">
              <a:extLst>
                <a:ext uri="{FF2B5EF4-FFF2-40B4-BE49-F238E27FC236}">
                  <a16:creationId xmlns:a16="http://schemas.microsoft.com/office/drawing/2014/main" id="{BF5E0FD6-C0B1-40DC-B2D5-4A291CA38820}"/>
                </a:ext>
              </a:extLst>
            </p:cNvPr>
            <p:cNvSpPr/>
            <p:nvPr userDrawn="1"/>
          </p:nvSpPr>
          <p:spPr>
            <a:xfrm>
              <a:off x="0" y="267483"/>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1" name="任意多边形: 形状 10">
            <a:extLst>
              <a:ext uri="{FF2B5EF4-FFF2-40B4-BE49-F238E27FC236}">
                <a16:creationId xmlns:a16="http://schemas.microsoft.com/office/drawing/2014/main" id="{0A271160-581E-4BCE-BACF-7271659F1D01}"/>
              </a:ext>
            </a:extLst>
          </p:cNvPr>
          <p:cNvSpPr/>
          <p:nvPr/>
        </p:nvSpPr>
        <p:spPr>
          <a:xfrm>
            <a:off x="12191319"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6082576"/>
            <a:ext cx="1498339" cy="230832"/>
          </a:xfrm>
        </p:spPr>
        <p:txBody>
          <a:bodyPr vert="horz" wrap="none" lIns="91440" tIns="45720" rIns="91440" bIns="45720" rtlCol="0" anchor="ctr">
            <a:noAutofit/>
          </a:bodyPr>
          <a:lstStyle>
            <a:lvl1pPr marL="0" indent="0">
              <a:buFontTx/>
              <a:buNone/>
              <a:defRPr lang="en-US" altLang="zh-CN" sz="1050" b="0" dirty="0" smtClean="0">
                <a:ln>
                  <a:noFill/>
                </a:ln>
                <a:solidFill>
                  <a:schemeClr val="tx1"/>
                </a:solidFill>
                <a:latin typeface="+mj-lt"/>
                <a:ea typeface="+mj-ea"/>
                <a:cs typeface="+mj-cs"/>
              </a:defRPr>
            </a:lvl1pPr>
          </a:lstStyle>
          <a:p>
            <a:pPr marL="228584" lvl="0" indent="-228584"/>
            <a:r>
              <a:rPr lang="en-US" altLang="zh-CN" dirty="0"/>
              <a:t>OfficePLUS</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8314441" y="6082576"/>
            <a:ext cx="3204458" cy="230832"/>
          </a:xfrm>
        </p:spPr>
        <p:txBody>
          <a:bodyPr vert="horz" wrap="none" lIns="91440" tIns="45720" rIns="91440" bIns="45720" rtlCol="0" anchor="ctr">
            <a:noAutofit/>
          </a:bodyPr>
          <a:lstStyle>
            <a:lvl1pPr>
              <a:defRPr lang="en-US" altLang="zh-CN" sz="1050" b="0" dirty="0">
                <a:ln>
                  <a:noFill/>
                </a:ln>
                <a:solidFill>
                  <a:schemeClr val="tx1"/>
                </a:solidFill>
                <a:latin typeface="+mj-lt"/>
                <a:ea typeface="+mj-ea"/>
                <a:cs typeface="+mj-cs"/>
              </a:defRPr>
            </a:lvl1pPr>
          </a:lstStyle>
          <a:p>
            <a:pPr marL="228573" marR="0" lvl="0" indent="-228573" algn="r" defTabSz="914332"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t>Speaker name and title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3175000" y="2737247"/>
            <a:ext cx="5842001" cy="1383506"/>
          </a:xfrm>
        </p:spPr>
        <p:txBody>
          <a:bodyPr vert="horz" lIns="91440" tIns="45720" rIns="91440" bIns="45720" rtlCol="0" anchor="b">
            <a:noAutofit/>
          </a:bodyPr>
          <a:lstStyle>
            <a:lvl1pPr algn="ctr">
              <a:defRPr lang="en-US" altLang="zh-CN" sz="8000" b="1" i="0" dirty="0">
                <a:solidFill>
                  <a:schemeClr val="tx1"/>
                </a:solidFill>
                <a:latin typeface="+mj-lt"/>
                <a:ea typeface="+mj-ea"/>
                <a:cs typeface="+mj-cs"/>
              </a:defRPr>
            </a:lvl1pPr>
          </a:lstStyle>
          <a:p>
            <a:pPr lvl="0">
              <a:spcBef>
                <a:spcPct val="0"/>
              </a:spcBef>
              <a:buNone/>
            </a:pPr>
            <a:r>
              <a:rPr lang="en-US" altLang="zh-CN" dirty="0"/>
              <a:t>Thank you</a:t>
            </a:r>
          </a:p>
        </p:txBody>
      </p:sp>
    </p:spTree>
    <p:extLst>
      <p:ext uri="{BB962C8B-B14F-4D97-AF65-F5344CB8AC3E}">
        <p14:creationId xmlns:p14="http://schemas.microsoft.com/office/powerpoint/2010/main" val="216947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icture and content_2, Dark background">
    <p:bg>
      <p:bgPr>
        <a:gradFill>
          <a:gsLst>
            <a:gs pos="0">
              <a:schemeClr val="bg2"/>
            </a:gs>
            <a:gs pos="34000">
              <a:schemeClr val="bg2"/>
            </a:gs>
          </a:gsLst>
          <a:lin ang="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9A9709-4C66-E368-D528-63E6EB051D33}"/>
              </a:ext>
              <a:ext uri="{C183D7F6-B498-43B3-948B-1728B52AA6E4}">
                <adec:decorative xmlns:adec="http://schemas.microsoft.com/office/drawing/2017/decorative" val="1"/>
              </a:ext>
            </a:extLst>
          </p:cNvPr>
          <p:cNvGrpSpPr/>
          <p:nvPr userDrawn="1"/>
        </p:nvGrpSpPr>
        <p:grpSpPr>
          <a:xfrm>
            <a:off x="-1" y="755049"/>
            <a:ext cx="5787252" cy="6102951"/>
            <a:chOff x="-1" y="755049"/>
            <a:chExt cx="5787252" cy="6102951"/>
          </a:xfrm>
        </p:grpSpPr>
        <p:sp>
          <p:nvSpPr>
            <p:cNvPr id="12" name="Oval 10_1">
              <a:extLst>
                <a:ext uri="{FF2B5EF4-FFF2-40B4-BE49-F238E27FC236}">
                  <a16:creationId xmlns:a16="http://schemas.microsoft.com/office/drawing/2014/main" id="{96CA8C5F-0617-D270-9E1E-B3708CEFC43E}"/>
                </a:ext>
                <a:ext uri="{C183D7F6-B498-43B3-948B-1728B52AA6E4}">
                  <adec:decorative xmlns:adec="http://schemas.microsoft.com/office/drawing/2017/decorative" val="1"/>
                </a:ext>
              </a:extLst>
            </p:cNvPr>
            <p:cNvSpPr/>
            <p:nvPr userDrawn="1"/>
          </p:nvSpPr>
          <p:spPr bwMode="auto">
            <a:xfrm>
              <a:off x="663931" y="965381"/>
              <a:ext cx="4927244" cy="4927238"/>
            </a:xfrm>
            <a:prstGeom prst="ellipse">
              <a:avLst/>
            </a:prstGeom>
            <a:solidFill>
              <a:schemeClr val="bg2">
                <a:alpha val="67000"/>
              </a:scheme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42" name="Freeform: Shape 41">
              <a:extLst>
                <a:ext uri="{FF2B5EF4-FFF2-40B4-BE49-F238E27FC236}">
                  <a16:creationId xmlns:a16="http://schemas.microsoft.com/office/drawing/2014/main" id="{C2165975-6C1F-97C7-ECAD-C5BAD3879C0E}"/>
                </a:ext>
                <a:ext uri="{C183D7F6-B498-43B3-948B-1728B52AA6E4}">
                  <adec:decorative xmlns:adec="http://schemas.microsoft.com/office/drawing/2017/decorative" val="1"/>
                </a:ext>
              </a:extLst>
            </p:cNvPr>
            <p:cNvSpPr/>
            <p:nvPr userDrawn="1"/>
          </p:nvSpPr>
          <p:spPr bwMode="auto">
            <a:xfrm>
              <a:off x="-1" y="4352231"/>
              <a:ext cx="2480187" cy="2505768"/>
            </a:xfrm>
            <a:custGeom>
              <a:avLst/>
              <a:gdLst>
                <a:gd name="connsiteX0" fmla="*/ 939800 w 2480187"/>
                <a:gd name="connsiteY0" fmla="*/ 0 h 2505768"/>
                <a:gd name="connsiteX1" fmla="*/ 2480187 w 2480187"/>
                <a:gd name="connsiteY1" fmla="*/ 1540387 h 2505768"/>
                <a:gd name="connsiteX2" fmla="*/ 2217113 w 2480187"/>
                <a:gd name="connsiteY2" fmla="*/ 2401632 h 2505768"/>
                <a:gd name="connsiteX3" fmla="*/ 2139242 w 2480187"/>
                <a:gd name="connsiteY3" fmla="*/ 2505768 h 2505768"/>
                <a:gd name="connsiteX4" fmla="*/ 0 w 2480187"/>
                <a:gd name="connsiteY4" fmla="*/ 2505768 h 2505768"/>
                <a:gd name="connsiteX5" fmla="*/ 0 w 2480187"/>
                <a:gd name="connsiteY5" fmla="*/ 321817 h 2505768"/>
                <a:gd name="connsiteX6" fmla="*/ 78555 w 2480187"/>
                <a:gd name="connsiteY6" fmla="*/ 263074 h 2505768"/>
                <a:gd name="connsiteX7" fmla="*/ 939800 w 2480187"/>
                <a:gd name="connsiteY7" fmla="*/ 0 h 2505768"/>
                <a:gd name="connsiteX0" fmla="*/ 0 w 2480187"/>
                <a:gd name="connsiteY0" fmla="*/ 2505768 h 2597208"/>
                <a:gd name="connsiteX1" fmla="*/ 0 w 2480187"/>
                <a:gd name="connsiteY1" fmla="*/ 321817 h 2597208"/>
                <a:gd name="connsiteX2" fmla="*/ 78555 w 2480187"/>
                <a:gd name="connsiteY2" fmla="*/ 263074 h 2597208"/>
                <a:gd name="connsiteX3" fmla="*/ 939800 w 2480187"/>
                <a:gd name="connsiteY3" fmla="*/ 0 h 2597208"/>
                <a:gd name="connsiteX4" fmla="*/ 2480187 w 2480187"/>
                <a:gd name="connsiteY4" fmla="*/ 1540387 h 2597208"/>
                <a:gd name="connsiteX5" fmla="*/ 2217113 w 2480187"/>
                <a:gd name="connsiteY5" fmla="*/ 2401632 h 2597208"/>
                <a:gd name="connsiteX6" fmla="*/ 2139242 w 2480187"/>
                <a:gd name="connsiteY6" fmla="*/ 2505768 h 2597208"/>
                <a:gd name="connsiteX7" fmla="*/ 91440 w 2480187"/>
                <a:gd name="connsiteY7" fmla="*/ 2597208 h 2597208"/>
                <a:gd name="connsiteX0" fmla="*/ 0 w 2480187"/>
                <a:gd name="connsiteY0" fmla="*/ 2505768 h 2505768"/>
                <a:gd name="connsiteX1" fmla="*/ 0 w 2480187"/>
                <a:gd name="connsiteY1" fmla="*/ 321817 h 2505768"/>
                <a:gd name="connsiteX2" fmla="*/ 78555 w 2480187"/>
                <a:gd name="connsiteY2" fmla="*/ 263074 h 2505768"/>
                <a:gd name="connsiteX3" fmla="*/ 939800 w 2480187"/>
                <a:gd name="connsiteY3" fmla="*/ 0 h 2505768"/>
                <a:gd name="connsiteX4" fmla="*/ 2480187 w 2480187"/>
                <a:gd name="connsiteY4" fmla="*/ 1540387 h 2505768"/>
                <a:gd name="connsiteX5" fmla="*/ 2217113 w 2480187"/>
                <a:gd name="connsiteY5" fmla="*/ 2401632 h 2505768"/>
                <a:gd name="connsiteX6" fmla="*/ 2139242 w 2480187"/>
                <a:gd name="connsiteY6" fmla="*/ 2505768 h 2505768"/>
                <a:gd name="connsiteX0" fmla="*/ 0 w 2480187"/>
                <a:gd name="connsiteY0" fmla="*/ 321817 h 2505768"/>
                <a:gd name="connsiteX1" fmla="*/ 78555 w 2480187"/>
                <a:gd name="connsiteY1" fmla="*/ 263074 h 2505768"/>
                <a:gd name="connsiteX2" fmla="*/ 939800 w 2480187"/>
                <a:gd name="connsiteY2" fmla="*/ 0 h 2505768"/>
                <a:gd name="connsiteX3" fmla="*/ 2480187 w 2480187"/>
                <a:gd name="connsiteY3" fmla="*/ 1540387 h 2505768"/>
                <a:gd name="connsiteX4" fmla="*/ 2217113 w 2480187"/>
                <a:gd name="connsiteY4" fmla="*/ 2401632 h 2505768"/>
                <a:gd name="connsiteX5" fmla="*/ 2139242 w 2480187"/>
                <a:gd name="connsiteY5" fmla="*/ 2505768 h 25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0187" h="2505768">
                  <a:moveTo>
                    <a:pt x="0" y="321817"/>
                  </a:moveTo>
                  <a:lnTo>
                    <a:pt x="78555" y="263074"/>
                  </a:lnTo>
                  <a:cubicBezTo>
                    <a:pt x="324403" y="96983"/>
                    <a:pt x="620776" y="0"/>
                    <a:pt x="939800" y="0"/>
                  </a:cubicBezTo>
                  <a:cubicBezTo>
                    <a:pt x="1790532" y="0"/>
                    <a:pt x="2480187" y="689655"/>
                    <a:pt x="2480187" y="1540387"/>
                  </a:cubicBezTo>
                  <a:cubicBezTo>
                    <a:pt x="2480187" y="1859412"/>
                    <a:pt x="2383204" y="2155785"/>
                    <a:pt x="2217113" y="2401632"/>
                  </a:cubicBezTo>
                  <a:lnTo>
                    <a:pt x="2139242" y="2505768"/>
                  </a:lnTo>
                </a:path>
              </a:pathLst>
            </a:custGeom>
            <a:ln w="9525">
              <a:solidFill>
                <a:schemeClr val="tx1">
                  <a:lumMod val="50000"/>
                </a:schemeClr>
              </a:solidFill>
              <a:prstDash val="solid"/>
              <a:headEnd type="none" w="sm" len="sm"/>
              <a:tailEnd type="none" w="sm" len="sm"/>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3" name="Freeform: Shape 42">
              <a:extLst>
                <a:ext uri="{FF2B5EF4-FFF2-40B4-BE49-F238E27FC236}">
                  <a16:creationId xmlns:a16="http://schemas.microsoft.com/office/drawing/2014/main" id="{8004EF3F-D951-AA8A-DA44-E365D535BF7C}"/>
                </a:ext>
                <a:ext uri="{C183D7F6-B498-43B3-948B-1728B52AA6E4}">
                  <adec:decorative xmlns:adec="http://schemas.microsoft.com/office/drawing/2017/decorative" val="1"/>
                </a:ext>
              </a:extLst>
            </p:cNvPr>
            <p:cNvSpPr/>
            <p:nvPr userDrawn="1"/>
          </p:nvSpPr>
          <p:spPr bwMode="auto">
            <a:xfrm>
              <a:off x="0" y="3755879"/>
              <a:ext cx="3076541" cy="3102121"/>
            </a:xfrm>
            <a:custGeom>
              <a:avLst/>
              <a:gdLst>
                <a:gd name="connsiteX0" fmla="*/ 939800 w 3076541"/>
                <a:gd name="connsiteY0" fmla="*/ 0 h 3102121"/>
                <a:gd name="connsiteX1" fmla="*/ 3076541 w 3076541"/>
                <a:gd name="connsiteY1" fmla="*/ 2136741 h 3102121"/>
                <a:gd name="connsiteX2" fmla="*/ 2908625 w 3076541"/>
                <a:gd name="connsiteY2" fmla="*/ 2968457 h 3102121"/>
                <a:gd name="connsiteX3" fmla="*/ 2844236 w 3076541"/>
                <a:gd name="connsiteY3" fmla="*/ 3102121 h 3102121"/>
                <a:gd name="connsiteX4" fmla="*/ 0 w 3076541"/>
                <a:gd name="connsiteY4" fmla="*/ 3102121 h 3102121"/>
                <a:gd name="connsiteX5" fmla="*/ 0 w 3076541"/>
                <a:gd name="connsiteY5" fmla="*/ 219983 h 3102121"/>
                <a:gd name="connsiteX6" fmla="*/ 108084 w 3076541"/>
                <a:gd name="connsiteY6" fmla="*/ 167916 h 3102121"/>
                <a:gd name="connsiteX7" fmla="*/ 939800 w 3076541"/>
                <a:gd name="connsiteY7" fmla="*/ 0 h 3102121"/>
                <a:gd name="connsiteX0" fmla="*/ 0 w 3076541"/>
                <a:gd name="connsiteY0" fmla="*/ 3102121 h 3193561"/>
                <a:gd name="connsiteX1" fmla="*/ 0 w 3076541"/>
                <a:gd name="connsiteY1" fmla="*/ 219983 h 3193561"/>
                <a:gd name="connsiteX2" fmla="*/ 108084 w 3076541"/>
                <a:gd name="connsiteY2" fmla="*/ 167916 h 3193561"/>
                <a:gd name="connsiteX3" fmla="*/ 939800 w 3076541"/>
                <a:gd name="connsiteY3" fmla="*/ 0 h 3193561"/>
                <a:gd name="connsiteX4" fmla="*/ 3076541 w 3076541"/>
                <a:gd name="connsiteY4" fmla="*/ 2136741 h 3193561"/>
                <a:gd name="connsiteX5" fmla="*/ 2908625 w 3076541"/>
                <a:gd name="connsiteY5" fmla="*/ 2968457 h 3193561"/>
                <a:gd name="connsiteX6" fmla="*/ 2844236 w 3076541"/>
                <a:gd name="connsiteY6" fmla="*/ 3102121 h 3193561"/>
                <a:gd name="connsiteX7" fmla="*/ 91440 w 3076541"/>
                <a:gd name="connsiteY7" fmla="*/ 3193561 h 3193561"/>
                <a:gd name="connsiteX0" fmla="*/ 0 w 3076541"/>
                <a:gd name="connsiteY0" fmla="*/ 3102121 h 3102121"/>
                <a:gd name="connsiteX1" fmla="*/ 0 w 3076541"/>
                <a:gd name="connsiteY1" fmla="*/ 219983 h 3102121"/>
                <a:gd name="connsiteX2" fmla="*/ 108084 w 3076541"/>
                <a:gd name="connsiteY2" fmla="*/ 167916 h 3102121"/>
                <a:gd name="connsiteX3" fmla="*/ 939800 w 3076541"/>
                <a:gd name="connsiteY3" fmla="*/ 0 h 3102121"/>
                <a:gd name="connsiteX4" fmla="*/ 3076541 w 3076541"/>
                <a:gd name="connsiteY4" fmla="*/ 2136741 h 3102121"/>
                <a:gd name="connsiteX5" fmla="*/ 2908625 w 3076541"/>
                <a:gd name="connsiteY5" fmla="*/ 2968457 h 3102121"/>
                <a:gd name="connsiteX6" fmla="*/ 2844236 w 3076541"/>
                <a:gd name="connsiteY6" fmla="*/ 3102121 h 3102121"/>
                <a:gd name="connsiteX0" fmla="*/ 0 w 3076541"/>
                <a:gd name="connsiteY0" fmla="*/ 219983 h 3102121"/>
                <a:gd name="connsiteX1" fmla="*/ 108084 w 3076541"/>
                <a:gd name="connsiteY1" fmla="*/ 167916 h 3102121"/>
                <a:gd name="connsiteX2" fmla="*/ 939800 w 3076541"/>
                <a:gd name="connsiteY2" fmla="*/ 0 h 3102121"/>
                <a:gd name="connsiteX3" fmla="*/ 3076541 w 3076541"/>
                <a:gd name="connsiteY3" fmla="*/ 2136741 h 3102121"/>
                <a:gd name="connsiteX4" fmla="*/ 2908625 w 3076541"/>
                <a:gd name="connsiteY4" fmla="*/ 2968457 h 3102121"/>
                <a:gd name="connsiteX5" fmla="*/ 2844236 w 3076541"/>
                <a:gd name="connsiteY5" fmla="*/ 3102121 h 310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6541" h="3102121">
                  <a:moveTo>
                    <a:pt x="0" y="219983"/>
                  </a:moveTo>
                  <a:lnTo>
                    <a:pt x="108084" y="167916"/>
                  </a:lnTo>
                  <a:cubicBezTo>
                    <a:pt x="363720" y="59791"/>
                    <a:pt x="644778" y="0"/>
                    <a:pt x="939800" y="0"/>
                  </a:cubicBezTo>
                  <a:cubicBezTo>
                    <a:pt x="2119889" y="0"/>
                    <a:pt x="3076541" y="956652"/>
                    <a:pt x="3076541" y="2136741"/>
                  </a:cubicBezTo>
                  <a:cubicBezTo>
                    <a:pt x="3076541" y="2431764"/>
                    <a:pt x="3016750" y="2712821"/>
                    <a:pt x="2908625" y="2968457"/>
                  </a:cubicBezTo>
                  <a:lnTo>
                    <a:pt x="2844236" y="3102121"/>
                  </a:lnTo>
                </a:path>
              </a:pathLst>
            </a:custGeom>
            <a:ln w="9525">
              <a:solidFill>
                <a:schemeClr val="tx1">
                  <a:lumMod val="50000"/>
                </a:schemeClr>
              </a:solidFill>
              <a:prstDash val="solid"/>
              <a:headEnd type="none" w="sm" len="sm"/>
              <a:tailEnd type="none" w="sm" len="sm"/>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 name="Arc 7">
              <a:extLst>
                <a:ext uri="{FF2B5EF4-FFF2-40B4-BE49-F238E27FC236}">
                  <a16:creationId xmlns:a16="http://schemas.microsoft.com/office/drawing/2014/main" id="{91049BC6-2551-6593-0811-EC7385B98E0B}"/>
                </a:ext>
                <a:ext uri="{C183D7F6-B498-43B3-948B-1728B52AA6E4}">
                  <adec:decorative xmlns:adec="http://schemas.microsoft.com/office/drawing/2017/decorative" val="1"/>
                </a:ext>
              </a:extLst>
            </p:cNvPr>
            <p:cNvSpPr/>
            <p:nvPr userDrawn="1"/>
          </p:nvSpPr>
          <p:spPr bwMode="auto">
            <a:xfrm>
              <a:off x="467855" y="769305"/>
              <a:ext cx="5319396" cy="5319390"/>
            </a:xfrm>
            <a:prstGeom prst="arc">
              <a:avLst>
                <a:gd name="adj1" fmla="val 5488788"/>
                <a:gd name="adj2" fmla="val 4229563"/>
              </a:avLst>
            </a:prstGeom>
            <a:ln w="9525">
              <a:solidFill>
                <a:schemeClr val="tx1">
                  <a:lumMod val="50000"/>
                </a:schemeClr>
              </a:solidFill>
              <a:prstDash val="solid"/>
              <a:headEnd type="none" w="sm" len="sm"/>
              <a:tailEnd type="none" w="sm" len="sm"/>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02446B6C-4C5D-9AFF-8A2F-C6C6C3EA6367}"/>
                </a:ext>
              </a:extLst>
            </p:cNvPr>
            <p:cNvSpPr/>
            <p:nvPr userDrawn="1"/>
          </p:nvSpPr>
          <p:spPr bwMode="auto">
            <a:xfrm>
              <a:off x="416232" y="3723422"/>
              <a:ext cx="150872" cy="150872"/>
            </a:xfrm>
            <a:prstGeom prst="ellipse">
              <a:avLst/>
            </a:prstGeom>
            <a:solidFill>
              <a:schemeClr val="accent1">
                <a:lumMod val="75000"/>
              </a:schemeClr>
            </a:solidFill>
            <a:ln w="6350">
              <a:solidFill>
                <a:schemeClr val="bg1"/>
              </a:solidFill>
              <a:headEnd type="none" w="med" len="med"/>
              <a:tailEnd type="none" w="med" len="med"/>
            </a:ln>
            <a:effectLst>
              <a:outerShdw blurRad="304800" dist="63500" dir="5400000" sx="96000" sy="96000" algn="ctr" rotWithShape="0">
                <a:srgbClr val="000000">
                  <a:alpha val="12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 name="Oval 18">
              <a:extLst>
                <a:ext uri="{FF2B5EF4-FFF2-40B4-BE49-F238E27FC236}">
                  <a16:creationId xmlns:a16="http://schemas.microsoft.com/office/drawing/2014/main" id="{BCE413C8-C610-94D1-9B05-EB0710BEC965}"/>
                </a:ext>
              </a:extLst>
            </p:cNvPr>
            <p:cNvSpPr/>
            <p:nvPr userDrawn="1"/>
          </p:nvSpPr>
          <p:spPr bwMode="auto">
            <a:xfrm>
              <a:off x="3994479" y="5795519"/>
              <a:ext cx="194198" cy="194198"/>
            </a:xfrm>
            <a:prstGeom prst="ellipse">
              <a:avLst/>
            </a:prstGeom>
            <a:solidFill>
              <a:schemeClr val="accent4">
                <a:lumMod val="75000"/>
              </a:schemeClr>
            </a:solidFill>
            <a:ln w="6350">
              <a:solidFill>
                <a:schemeClr val="bg1"/>
              </a:solidFill>
              <a:headEnd type="none" w="med" len="med"/>
              <a:tailEnd type="none" w="med" len="med"/>
            </a:ln>
            <a:effectLst>
              <a:outerShdw blurRad="304800" dist="63500" dir="5400000" sx="96000" sy="96000" algn="ctr" rotWithShape="0">
                <a:srgbClr val="000000">
                  <a:alpha val="19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 name="Oval 10_1">
              <a:extLst>
                <a:ext uri="{FF2B5EF4-FFF2-40B4-BE49-F238E27FC236}">
                  <a16:creationId xmlns:a16="http://schemas.microsoft.com/office/drawing/2014/main" id="{81E3129D-3B6C-F45B-535C-53EAB1F4515F}"/>
                </a:ext>
                <a:ext uri="{C183D7F6-B498-43B3-948B-1728B52AA6E4}">
                  <adec:decorative xmlns:adec="http://schemas.microsoft.com/office/drawing/2017/decorative" val="1"/>
                </a:ext>
              </a:extLst>
            </p:cNvPr>
            <p:cNvSpPr>
              <a:spLocks/>
            </p:cNvSpPr>
            <p:nvPr userDrawn="1"/>
          </p:nvSpPr>
          <p:spPr bwMode="auto">
            <a:xfrm>
              <a:off x="921896" y="1223343"/>
              <a:ext cx="4411314" cy="4411314"/>
            </a:xfrm>
            <a:prstGeom prst="ellipse">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32" name="Oval 31">
              <a:extLst>
                <a:ext uri="{FF2B5EF4-FFF2-40B4-BE49-F238E27FC236}">
                  <a16:creationId xmlns:a16="http://schemas.microsoft.com/office/drawing/2014/main" id="{7D4CFAA4-2D2B-45F0-EC48-A8136666F5D5}"/>
                </a:ext>
              </a:extLst>
            </p:cNvPr>
            <p:cNvSpPr/>
            <p:nvPr userDrawn="1"/>
          </p:nvSpPr>
          <p:spPr bwMode="auto">
            <a:xfrm>
              <a:off x="3817546" y="5900764"/>
              <a:ext cx="144572" cy="144572"/>
            </a:xfrm>
            <a:prstGeom prst="ellipse">
              <a:avLst/>
            </a:prstGeom>
            <a:solidFill>
              <a:schemeClr val="accent4">
                <a:lumMod val="75000"/>
              </a:schemeClr>
            </a:solidFill>
            <a:ln w="6350">
              <a:solidFill>
                <a:schemeClr val="bg1"/>
              </a:solidFill>
              <a:headEnd type="none" w="med" len="med"/>
              <a:tailEnd type="none" w="med" len="med"/>
            </a:ln>
            <a:effectLst>
              <a:outerShdw blurRad="304800" dist="63500" dir="5400000" sx="96000" sy="96000" algn="ctr" rotWithShape="0">
                <a:srgbClr val="000000">
                  <a:alpha val="19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 name="Oval 32">
              <a:extLst>
                <a:ext uri="{FF2B5EF4-FFF2-40B4-BE49-F238E27FC236}">
                  <a16:creationId xmlns:a16="http://schemas.microsoft.com/office/drawing/2014/main" id="{3BDD4CEB-2CE8-9327-83CD-7A09C28011F1}"/>
                </a:ext>
              </a:extLst>
            </p:cNvPr>
            <p:cNvSpPr/>
            <p:nvPr userDrawn="1"/>
          </p:nvSpPr>
          <p:spPr bwMode="auto">
            <a:xfrm>
              <a:off x="3687383" y="5975500"/>
              <a:ext cx="81930" cy="81930"/>
            </a:xfrm>
            <a:prstGeom prst="ellipse">
              <a:avLst/>
            </a:prstGeom>
            <a:solidFill>
              <a:schemeClr val="accent4">
                <a:lumMod val="75000"/>
              </a:schemeClr>
            </a:solidFill>
            <a:ln w="6350">
              <a:solidFill>
                <a:schemeClr val="bg1"/>
              </a:solidFill>
              <a:headEnd type="none" w="med" len="med"/>
              <a:tailEnd type="none" w="med" len="med"/>
            </a:ln>
            <a:effectLst>
              <a:outerShdw blurRad="304800" dist="63500" dir="5400000" sx="96000" sy="96000" algn="ctr" rotWithShape="0">
                <a:srgbClr val="000000">
                  <a:alpha val="19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4" name="Oval 33">
              <a:extLst>
                <a:ext uri="{FF2B5EF4-FFF2-40B4-BE49-F238E27FC236}">
                  <a16:creationId xmlns:a16="http://schemas.microsoft.com/office/drawing/2014/main" id="{7CF30574-6135-9CA2-F9DA-842E394550A1}"/>
                </a:ext>
              </a:extLst>
            </p:cNvPr>
            <p:cNvSpPr/>
            <p:nvPr userDrawn="1"/>
          </p:nvSpPr>
          <p:spPr bwMode="auto">
            <a:xfrm>
              <a:off x="3517779" y="755049"/>
              <a:ext cx="93712" cy="93712"/>
            </a:xfrm>
            <a:prstGeom prst="ellipse">
              <a:avLst/>
            </a:prstGeom>
            <a:solidFill>
              <a:schemeClr val="accent3">
                <a:lumMod val="60000"/>
                <a:lumOff val="40000"/>
              </a:schemeClr>
            </a:solidFill>
            <a:ln w="6350">
              <a:solidFill>
                <a:schemeClr val="bg1"/>
              </a:solidFill>
              <a:headEnd type="none" w="med" len="med"/>
              <a:tailEnd type="none" w="med" len="med"/>
            </a:ln>
            <a:effectLst>
              <a:outerShdw blurRad="304800" dist="63500" dir="5400000" sx="96000" sy="96000" algn="ctr" rotWithShape="0">
                <a:srgbClr val="000000">
                  <a:alpha val="12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Arc 7_1">
              <a:extLst>
                <a:ext uri="{FF2B5EF4-FFF2-40B4-BE49-F238E27FC236}">
                  <a16:creationId xmlns:a16="http://schemas.microsoft.com/office/drawing/2014/main" id="{F640106D-EC96-C955-09A7-BBA1F1DF0904}"/>
                </a:ext>
                <a:ext uri="{C183D7F6-B498-43B3-948B-1728B52AA6E4}">
                  <adec:decorative xmlns:adec="http://schemas.microsoft.com/office/drawing/2017/decorative" val="1"/>
                </a:ext>
              </a:extLst>
            </p:cNvPr>
            <p:cNvSpPr/>
            <p:nvPr userDrawn="1"/>
          </p:nvSpPr>
          <p:spPr bwMode="auto">
            <a:xfrm>
              <a:off x="467855" y="769305"/>
              <a:ext cx="5319396" cy="5319390"/>
            </a:xfrm>
            <a:prstGeom prst="arc">
              <a:avLst>
                <a:gd name="adj1" fmla="val 5488788"/>
                <a:gd name="adj2" fmla="val 7900716"/>
              </a:avLst>
            </a:prstGeom>
            <a:ln w="31750" cap="rnd">
              <a:solidFill>
                <a:schemeClr val="tx2">
                  <a:lumMod val="25000"/>
                  <a:lumOff val="75000"/>
                </a:schemeClr>
              </a:solidFill>
              <a:headEnd type="none" w="lg" len="med"/>
              <a:tailEnd type="none" w="lg" len="med"/>
            </a:ln>
            <a:effectLst>
              <a:outerShdw blurRad="152400" dist="63500" sx="98000" sy="98000" algn="ctr" rotWithShape="0">
                <a:prstClr val="black">
                  <a:alpha val="7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err="1"/>
            </a:p>
          </p:txBody>
        </p:sp>
      </p:grpSp>
      <p:sp>
        <p:nvSpPr>
          <p:cNvPr id="24" name="Title 23">
            <a:extLst>
              <a:ext uri="{FF2B5EF4-FFF2-40B4-BE49-F238E27FC236}">
                <a16:creationId xmlns:a16="http://schemas.microsoft.com/office/drawing/2014/main" id="{7045EA41-A8A5-2E54-A7CF-3BA66FBE6234}"/>
              </a:ext>
            </a:extLst>
          </p:cNvPr>
          <p:cNvSpPr>
            <a:spLocks noGrp="1"/>
          </p:cNvSpPr>
          <p:nvPr userDrawn="1">
            <p:ph type="title"/>
          </p:nvPr>
        </p:nvSpPr>
        <p:spPr>
          <a:xfrm>
            <a:off x="6404051" y="1907482"/>
            <a:ext cx="4045168" cy="1130180"/>
          </a:xfrm>
        </p:spPr>
        <p:txBody>
          <a:bodyPr lIns="0" tIns="0" rIns="0" bIns="0" anchor="t">
            <a:spAutoFit/>
          </a:bodyPr>
          <a:lstStyle>
            <a:lvl1pPr>
              <a:defRPr lang="en-US" sz="3600"/>
            </a:lvl1pPr>
          </a:lstStyle>
          <a:p>
            <a:pPr marL="0" lvl="0"/>
            <a:r>
              <a:rPr lang="en-US"/>
              <a:t>Click to edit Master title style</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DF0F5F8A-636F-1849-2773-63B3566D0B4D}"/>
              </a:ext>
            </a:extLst>
          </p:cNvPr>
          <p:cNvSpPr>
            <a:spLocks noGrp="1"/>
          </p:cNvSpPr>
          <p:nvPr userDrawn="1">
            <p:ph type="pic" sz="quarter" idx="19" hasCustomPrompt="1"/>
          </p:nvPr>
        </p:nvSpPr>
        <p:spPr bwMode="ltGray">
          <a:xfrm>
            <a:off x="921896" y="1223342"/>
            <a:ext cx="4411314" cy="4411314"/>
          </a:xfrm>
          <a:custGeom>
            <a:avLst/>
            <a:gdLst>
              <a:gd name="connsiteX0" fmla="*/ 2176272 w 4352544"/>
              <a:gd name="connsiteY0" fmla="*/ 0 h 4352544"/>
              <a:gd name="connsiteX1" fmla="*/ 4352544 w 4352544"/>
              <a:gd name="connsiteY1" fmla="*/ 2176272 h 4352544"/>
              <a:gd name="connsiteX2" fmla="*/ 2176272 w 4352544"/>
              <a:gd name="connsiteY2" fmla="*/ 4352544 h 4352544"/>
              <a:gd name="connsiteX3" fmla="*/ 0 w 4352544"/>
              <a:gd name="connsiteY3" fmla="*/ 2176272 h 4352544"/>
              <a:gd name="connsiteX4" fmla="*/ 2176272 w 4352544"/>
              <a:gd name="connsiteY4" fmla="*/ 0 h 4352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544" h="4352544">
                <a:moveTo>
                  <a:pt x="2176272" y="0"/>
                </a:moveTo>
                <a:cubicBezTo>
                  <a:pt x="3378194" y="0"/>
                  <a:pt x="4352544" y="974350"/>
                  <a:pt x="4352544" y="2176272"/>
                </a:cubicBezTo>
                <a:cubicBezTo>
                  <a:pt x="4352544" y="3378194"/>
                  <a:pt x="3378194" y="4352544"/>
                  <a:pt x="2176272" y="4352544"/>
                </a:cubicBezTo>
                <a:cubicBezTo>
                  <a:pt x="974350" y="4352544"/>
                  <a:pt x="0" y="3378194"/>
                  <a:pt x="0" y="2176272"/>
                </a:cubicBezTo>
                <a:cubicBezTo>
                  <a:pt x="0" y="974350"/>
                  <a:pt x="974350" y="0"/>
                  <a:pt x="2176272" y="0"/>
                </a:cubicBezTo>
                <a:close/>
              </a:path>
            </a:pathLst>
          </a:custGeom>
          <a:blipFill>
            <a:blip r:embed="rId2" cstate="email">
              <a:extLst>
                <a:ext uri="{28A0092B-C50C-407E-A947-70E740481C1C}">
                  <a14:useLocalDpi xmlns:a14="http://schemas.microsoft.com/office/drawing/2010/main"/>
                </a:ext>
              </a:extLst>
            </a:blip>
            <a:srcRect/>
            <a:stretch>
              <a:fillRect t="-6250" b="-6250"/>
            </a:stretch>
          </a:blipFill>
        </p:spPr>
        <p:txBody>
          <a:bodyPr wrap="square"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3" name="TextBox 2">
            <a:extLst>
              <a:ext uri="{FF2B5EF4-FFF2-40B4-BE49-F238E27FC236}">
                <a16:creationId xmlns:a16="http://schemas.microsoft.com/office/drawing/2014/main" id="{7351609F-9C03-4B32-92B3-A1E6A28E799A}"/>
              </a:ext>
            </a:extLst>
          </p:cNvPr>
          <p:cNvSpPr txBox="1"/>
          <p:nvPr userDrawn="1"/>
        </p:nvSpPr>
        <p:spPr>
          <a:xfrm>
            <a:off x="6404051" y="1450656"/>
            <a:ext cx="3406648" cy="307777"/>
          </a:xfrm>
          <a:prstGeom prst="rect">
            <a:avLst/>
          </a:prstGeom>
          <a:noFill/>
        </p:spPr>
        <p:txBody>
          <a:bodyPr wrap="square" lIns="0" tIns="0" rIns="0" bIns="0" rtlCol="0">
            <a:spAutoFit/>
          </a:bodyPr>
          <a:lstStyle/>
          <a:p>
            <a:pPr algn="l"/>
            <a:r>
              <a:rPr lang="en-US" sz="2000">
                <a:solidFill>
                  <a:schemeClr val="tx1">
                    <a:lumMod val="75000"/>
                  </a:schemeClr>
                </a:solidFill>
                <a:effectLst/>
                <a:latin typeface="+mj-lt"/>
                <a:ea typeface="Calibri" panose="020F0502020204030204" pitchFamily="34" charset="0"/>
              </a:rPr>
              <a:t>Enablement and Operations </a:t>
            </a:r>
            <a:endParaRPr lang="en-US" sz="1800">
              <a:solidFill>
                <a:schemeClr val="tx1">
                  <a:lumMod val="75000"/>
                </a:schemeClr>
              </a:solidFill>
              <a:latin typeface="+mj-lt"/>
            </a:endParaRPr>
          </a:p>
        </p:txBody>
      </p:sp>
      <p:sp>
        <p:nvSpPr>
          <p:cNvPr id="29" name="Text Placeholder 28">
            <a:extLst>
              <a:ext uri="{FF2B5EF4-FFF2-40B4-BE49-F238E27FC236}">
                <a16:creationId xmlns:a16="http://schemas.microsoft.com/office/drawing/2014/main" id="{C88904CE-5FC7-0094-C488-8592291D5ACF}"/>
              </a:ext>
            </a:extLst>
          </p:cNvPr>
          <p:cNvSpPr>
            <a:spLocks noGrp="1"/>
          </p:cNvSpPr>
          <p:nvPr userDrawn="1">
            <p:ph type="body" sz="quarter" idx="20"/>
          </p:nvPr>
        </p:nvSpPr>
        <p:spPr>
          <a:xfrm>
            <a:off x="6404750" y="3276643"/>
            <a:ext cx="4044950" cy="332399"/>
          </a:xfrm>
        </p:spPr>
        <p:txBody>
          <a:bodyPr lIns="0" tIns="0" rIns="0" bIns="0"/>
          <a:lstStyle>
            <a:lvl1pPr marL="0" indent="0">
              <a:buNone/>
              <a:defRPr kumimoji="0" lang="en-US" sz="2400" b="0" i="0" u="none" strike="noStrike" cap="none" normalizeH="0" dirty="0" smtClean="0">
                <a:ln>
                  <a:noFill/>
                </a:ln>
                <a:solidFill>
                  <a:schemeClr val="accent4"/>
                </a:solidFill>
                <a:effectLst/>
                <a:uLnTx/>
                <a:uFillTx/>
                <a:latin typeface="+mj-lt"/>
                <a:cs typeface="+mn-cs"/>
              </a:defRPr>
            </a:lvl1pPr>
          </a:lstStyle>
          <a:p>
            <a:pPr marL="137160" lvl="0" indent="-137160" defTabSz="914367">
              <a:lnSpc>
                <a:spcPct val="90000"/>
              </a:lnSpc>
            </a:pPr>
            <a:r>
              <a:rPr lang="en-US"/>
              <a:t>Click to edit Master text</a:t>
            </a:r>
          </a:p>
        </p:txBody>
      </p:sp>
      <p:sp>
        <p:nvSpPr>
          <p:cNvPr id="30" name="Text Placeholder 28">
            <a:extLst>
              <a:ext uri="{FF2B5EF4-FFF2-40B4-BE49-F238E27FC236}">
                <a16:creationId xmlns:a16="http://schemas.microsoft.com/office/drawing/2014/main" id="{560C3DA6-4D45-39CD-FCA1-36A49064EE09}"/>
              </a:ext>
            </a:extLst>
          </p:cNvPr>
          <p:cNvSpPr>
            <a:spLocks noGrp="1"/>
          </p:cNvSpPr>
          <p:nvPr userDrawn="1">
            <p:ph type="body" sz="quarter" idx="21"/>
          </p:nvPr>
        </p:nvSpPr>
        <p:spPr>
          <a:xfrm>
            <a:off x="6404750" y="3802733"/>
            <a:ext cx="4044950" cy="249299"/>
          </a:xfrm>
        </p:spPr>
        <p:txBody>
          <a:bodyPr lIns="0" tIns="0" rIns="0" bIns="0"/>
          <a:lstStyle>
            <a:lvl1pPr marL="0" indent="0">
              <a:buNone/>
              <a:defRPr kumimoji="0" lang="en-US" sz="1800" b="0" i="0" u="none" strike="noStrike" cap="none" normalizeH="0" dirty="0" smtClean="0">
                <a:ln>
                  <a:noFill/>
                </a:ln>
                <a:effectLst/>
                <a:uLnTx/>
                <a:uFillTx/>
                <a:cs typeface="+mn-cs"/>
              </a:defRPr>
            </a:lvl1pPr>
          </a:lstStyle>
          <a:p>
            <a:pPr marL="137160" lvl="0" indent="-137160" defTabSz="914367">
              <a:lnSpc>
                <a:spcPct val="90000"/>
              </a:lnSpc>
            </a:pPr>
            <a:r>
              <a:rPr lang="en-US"/>
              <a:t>Click to edit Master text styles</a:t>
            </a:r>
          </a:p>
        </p:txBody>
      </p:sp>
    </p:spTree>
    <p:extLst>
      <p:ext uri="{BB962C8B-B14F-4D97-AF65-F5344CB8AC3E}">
        <p14:creationId xmlns:p14="http://schemas.microsoft.com/office/powerpoint/2010/main" val="2655074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dk1" tx1="lt1" bg2="dk2" tx2="lt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68" r:id="rId5"/>
    <p:sldLayoutId id="2147483667" r:id="rId6"/>
    <p:sldLayoutId id="2147483664" r:id="rId7"/>
    <p:sldLayoutId id="2147483660" r:id="rId8"/>
    <p:sldLayoutId id="2147483661" r:id="rId9"/>
    <p:sldLayoutId id="2147483662" r:id="rId10"/>
    <p:sldLayoutId id="2147483663" r:id="rId11"/>
    <p:sldLayoutId id="2147483666" r:id="rId12"/>
  </p:sldLayoutIdLst>
  <p:txStyles>
    <p:title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3.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5.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8.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5.png"/><Relationship Id="rId5" Type="http://schemas.microsoft.com/office/2007/relationships/hdphoto" Target="../media/hdphoto5.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slideLayout" Target="../slideLayouts/slideLayout3.xml"/><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tags" Target="../tags/tag4.xml"/><Relationship Id="rId1" Type="http://schemas.openxmlformats.org/officeDocument/2006/relationships/themeOverride" Target="../theme/themeOverride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gif"/><Relationship Id="rId10" Type="http://schemas.openxmlformats.org/officeDocument/2006/relationships/image" Target="../media/image36.png"/><Relationship Id="rId4" Type="http://schemas.openxmlformats.org/officeDocument/2006/relationships/notesSlide" Target="../notesSlides/notesSlide4.xml"/><Relationship Id="rId9" Type="http://schemas.openxmlformats.org/officeDocument/2006/relationships/image" Target="../media/image35.sv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hyperlink" Target="https://www.darkreading.com/cybersecurity-operations/google-yahoo-push-dmarc-forcing-companies-to-catch-u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830E511-2775-4897-92AE-0A532523EEA7}"/>
              </a:ext>
            </a:extLst>
          </p:cNvPr>
          <p:cNvSpPr>
            <a:spLocks noGrp="1"/>
          </p:cNvSpPr>
          <p:nvPr>
            <p:ph type="body" sz="quarter" idx="10"/>
          </p:nvPr>
        </p:nvSpPr>
        <p:spPr>
          <a:xfrm>
            <a:off x="7867649" y="6109861"/>
            <a:ext cx="3651251" cy="180659"/>
          </a:xfrm>
        </p:spPr>
        <p:txBody>
          <a:bodyPr/>
          <a:lstStyle/>
          <a:p>
            <a:pPr rtl="0"/>
            <a:r>
              <a:rPr lang="en-US" altLang="zh-CN" sz="1400" dirty="0">
                <a:latin typeface="Segoe UI" panose="020B0502040204020203" pitchFamily="34" charset="0"/>
                <a:cs typeface="Segoe UI" panose="020B0502040204020203" pitchFamily="34" charset="0"/>
              </a:rPr>
              <a:t>Raae Wolfram / $</a:t>
            </a:r>
            <a:r>
              <a:rPr lang="en-US" altLang="zh-CN" sz="1400" dirty="0" err="1">
                <a:latin typeface="Segoe UI" panose="020B0502040204020203" pitchFamily="34" charset="0"/>
                <a:cs typeface="Segoe UI" panose="020B0502040204020203" pitchFamily="34" charset="0"/>
              </a:rPr>
              <a:t>digitalraae</a:t>
            </a:r>
            <a:endParaRPr lang="en-US" altLang="zh-CN" sz="1400" dirty="0">
              <a:latin typeface="Segoe UI" panose="020B0502040204020203" pitchFamily="34" charset="0"/>
              <a:cs typeface="Segoe UI" panose="020B0502040204020203" pitchFamily="34" charset="0"/>
            </a:endParaRPr>
          </a:p>
        </p:txBody>
      </p:sp>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3100" y="6109861"/>
            <a:ext cx="3651251" cy="180659"/>
          </a:xfrm>
        </p:spPr>
        <p:txBody>
          <a:bodyPr/>
          <a:lstStyle/>
          <a:p>
            <a:pPr algn="l" rtl="0"/>
            <a:r>
              <a:rPr lang="en-US" altLang="zh-CN" sz="1400" dirty="0">
                <a:latin typeface="Segoe UI"/>
                <a:cs typeface="Segoe UI"/>
              </a:rPr>
              <a:t>BSides Conference 2024</a:t>
            </a:r>
            <a:endParaRPr lang="en-US" altLang="en-US" sz="1400" dirty="0">
              <a:latin typeface="Segoe UI"/>
              <a:cs typeface="Segoe UI"/>
            </a:endParaRP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84442" y="4573911"/>
            <a:ext cx="3839431" cy="520700"/>
          </a:xfrm>
        </p:spPr>
        <p:txBody>
          <a:bodyPr vert="horz" lIns="91440" tIns="45720" rIns="91440" bIns="45720" rtlCol="0" anchor="b">
            <a:noAutofit/>
          </a:bodyPr>
          <a:lstStyle/>
          <a:p>
            <a:pPr marL="0" indent="0" algn="l" rtl="0">
              <a:buNone/>
            </a:pPr>
            <a:r>
              <a:rPr lang="en-US" altLang="zh-CN" sz="2000" b="1" dirty="0">
                <a:latin typeface="Segoe UI" panose="020B0502040204020203" pitchFamily="34" charset="0"/>
                <a:cs typeface="Segoe UI" panose="020B0502040204020203" pitchFamily="34" charset="0"/>
              </a:rPr>
              <a:t>Presented</a:t>
            </a:r>
            <a:r>
              <a:rPr lang="zh-CN" altLang="en-US" sz="2000" b="1" dirty="0">
                <a:latin typeface="Segoe UI" panose="020B0502040204020203" pitchFamily="34" charset="0"/>
                <a:cs typeface="Segoe UI" panose="020B0502040204020203" pitchFamily="34" charset="0"/>
              </a:rPr>
              <a:t> </a:t>
            </a:r>
            <a:r>
              <a:rPr lang="en-US" altLang="zh-CN" sz="2000" b="1" dirty="0">
                <a:latin typeface="Segoe UI" panose="020B0502040204020203" pitchFamily="34" charset="0"/>
                <a:cs typeface="Segoe UI" panose="020B0502040204020203" pitchFamily="34" charset="0"/>
              </a:rPr>
              <a:t>by:</a:t>
            </a:r>
            <a:r>
              <a:rPr lang="zh-CN" altLang="en-US" sz="2000" b="1" dirty="0">
                <a:latin typeface="Segoe UI" panose="020B0502040204020203" pitchFamily="34" charset="0"/>
                <a:cs typeface="Segoe UI" panose="020B0502040204020203" pitchFamily="34" charset="0"/>
              </a:rPr>
              <a:t> </a:t>
            </a:r>
            <a:r>
              <a:rPr lang="en-US" altLang="zh-CN" sz="2000" dirty="0">
                <a:latin typeface="Segoe UI" panose="020B0502040204020203" pitchFamily="34" charset="0"/>
                <a:cs typeface="Segoe UI" panose="020B0502040204020203" pitchFamily="34" charset="0"/>
              </a:rPr>
              <a:t>Raae</a:t>
            </a:r>
            <a:r>
              <a:rPr lang="zh-CN" altLang="en-US" sz="2000" dirty="0">
                <a:latin typeface="Segoe UI" panose="020B0502040204020203" pitchFamily="34" charset="0"/>
                <a:cs typeface="Segoe UI" panose="020B0502040204020203" pitchFamily="34" charset="0"/>
              </a:rPr>
              <a:t> </a:t>
            </a:r>
            <a:r>
              <a:rPr lang="en-US" altLang="zh-CN" sz="2000" dirty="0">
                <a:latin typeface="Segoe UI" panose="020B0502040204020203" pitchFamily="34" charset="0"/>
                <a:cs typeface="Segoe UI" panose="020B0502040204020203" pitchFamily="34" charset="0"/>
              </a:rPr>
              <a:t>Wolfram</a:t>
            </a:r>
            <a:endParaRPr lang="zh-CN" altLang="en-US" sz="2000" dirty="0">
              <a:latin typeface="Segoe UI" panose="020B0502040204020203" pitchFamily="34" charset="0"/>
              <a:cs typeface="Segoe UI" panose="020B0502040204020203" pitchFamily="34" charset="0"/>
            </a:endParaRPr>
          </a:p>
        </p:txBody>
      </p:sp>
      <p:cxnSp>
        <p:nvCxnSpPr>
          <p:cNvPr id="9" name="直接连接符 8">
            <a:extLst>
              <a:ext uri="{FF2B5EF4-FFF2-40B4-BE49-F238E27FC236}">
                <a16:creationId xmlns:a16="http://schemas.microsoft.com/office/drawing/2014/main" id="{CD9FFF7C-6684-4457-BC74-1912A22EDCEA}"/>
              </a:ext>
            </a:extLst>
          </p:cNvPr>
          <p:cNvCxnSpPr>
            <a:cxnSpLocks/>
          </p:cNvCxnSpPr>
          <p:nvPr/>
        </p:nvCxnSpPr>
        <p:spPr>
          <a:xfrm>
            <a:off x="825419" y="4573911"/>
            <a:ext cx="519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Dominic Toretto PNG by jakeysamra on DeviantArt">
            <a:extLst>
              <a:ext uri="{FF2B5EF4-FFF2-40B4-BE49-F238E27FC236}">
                <a16:creationId xmlns:a16="http://schemas.microsoft.com/office/drawing/2014/main" id="{6D2B23A6-8A10-0674-D33C-8FB0B46D7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53" y="183198"/>
            <a:ext cx="3248684" cy="2448399"/>
          </a:xfrm>
          <a:prstGeom prst="rect">
            <a:avLst/>
          </a:prstGeom>
          <a:noFill/>
          <a:effectLst>
            <a:glow rad="368300">
              <a:srgbClr val="0B1F23"/>
            </a:glow>
            <a:outerShdw blurRad="50800" dist="38100" dir="8100000" algn="tr"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84443" y="2422648"/>
            <a:ext cx="7593283" cy="2051127"/>
          </a:xfrm>
          <a:noFill/>
          <a:ln>
            <a:noFill/>
          </a:ln>
        </p:spPr>
        <p:txBody>
          <a:bodyPr vert="horz" wrap="square" lIns="91440" tIns="45720" rIns="91440" bIns="45720" rtlCol="0" anchor="b">
            <a:noAutofit/>
          </a:bodyPr>
          <a:lstStyle/>
          <a:p>
            <a:pPr rtl="0"/>
            <a:r>
              <a:rPr lang="en-US" altLang="zh-CN" sz="7000" dirty="0">
                <a:solidFill>
                  <a:srgbClr val="01CDFE"/>
                </a:solidFill>
                <a:latin typeface="Segoe UI" panose="020B0502040204020203" pitchFamily="34" charset="0"/>
                <a:cs typeface="Segoe UI" panose="020B0502040204020203" pitchFamily="34" charset="0"/>
              </a:rPr>
              <a:t>Phish &amp; Furious</a:t>
            </a:r>
            <a:br>
              <a:rPr lang="en-US" altLang="zh-CN" sz="6000" dirty="0">
                <a:solidFill>
                  <a:schemeClr val="accent3"/>
                </a:solidFill>
                <a:latin typeface="Segoe UI" panose="020B0502040204020203" pitchFamily="34" charset="0"/>
                <a:cs typeface="Segoe UI" panose="020B0502040204020203" pitchFamily="34" charset="0"/>
              </a:rPr>
            </a:br>
            <a:br>
              <a:rPr lang="en-US" altLang="zh-CN" sz="500" dirty="0">
                <a:solidFill>
                  <a:schemeClr val="accent3"/>
                </a:solidFill>
                <a:latin typeface="Segoe UI" panose="020B0502040204020203" pitchFamily="34" charset="0"/>
                <a:cs typeface="Segoe UI" panose="020B0502040204020203" pitchFamily="34" charset="0"/>
              </a:rPr>
            </a:br>
            <a:r>
              <a:rPr lang="en-US" altLang="zh-CN" sz="2800" dirty="0">
                <a:latin typeface="Segoe UI" panose="020B0502040204020203" pitchFamily="34" charset="0"/>
                <a:cs typeface="Segoe UI" panose="020B0502040204020203" pitchFamily="34" charset="0"/>
              </a:rPr>
              <a:t>Unraveling Campaign Builder Vulnerabilities in a Blink-and-Breach World</a:t>
            </a:r>
            <a:br>
              <a:rPr lang="en-US" altLang="zh-CN" dirty="0">
                <a:latin typeface="Segoe UI" panose="020B0502040204020203" pitchFamily="34" charset="0"/>
                <a:cs typeface="Segoe UI" panose="020B0502040204020203" pitchFamily="34" charset="0"/>
              </a:rPr>
            </a:br>
            <a:endParaRPr lang="zh-CN" altLang="en-US" sz="2800" spc="300" dirty="0">
              <a:latin typeface="Segoe UI" panose="020B0502040204020203" pitchFamily="34" charset="0"/>
              <a:cs typeface="Segoe UI" panose="020B0502040204020203" pitchFamily="34" charset="0"/>
            </a:endParaRPr>
          </a:p>
        </p:txBody>
      </p:sp>
    </p:spTree>
    <p:custDataLst>
      <p:tags r:id="rId2"/>
    </p:custDataLst>
    <p:extLst>
      <p:ext uri="{BB962C8B-B14F-4D97-AF65-F5344CB8AC3E}">
        <p14:creationId xmlns:p14="http://schemas.microsoft.com/office/powerpoint/2010/main" val="157424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238" y="862058"/>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&gt;[Desk]Top Gear POV</a:t>
            </a:r>
          </a:p>
        </p:txBody>
      </p:sp>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Red Flags as Technical Controls</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Campaign sent to internal org addresses &amp;&amp; external recipients – on desktop view, “via </a:t>
              </a:r>
              <a:r>
                <a:rPr lang="en-US" sz="2000" dirty="0" err="1">
                  <a:latin typeface="Segoe UI"/>
                  <a:cs typeface="Segoe UI Semibold" panose="020B0702040204020203" pitchFamily="34" charset="0"/>
                </a:rPr>
                <a:t>mailchimp</a:t>
              </a:r>
              <a:r>
                <a:rPr lang="en-US" sz="2000" dirty="0">
                  <a:latin typeface="Segoe UI"/>
                  <a:cs typeface="Segoe UI Semibold" panose="020B0702040204020203" pitchFamily="34" charset="0"/>
                </a:rPr>
                <a:t>” is appended to sender</a:t>
              </a:r>
            </a:p>
            <a:p>
              <a:pPr defTabSz="932597">
                <a:spcBef>
                  <a:spcPts val="1224"/>
                </a:spcBef>
                <a:defRPr/>
              </a:pPr>
              <a:r>
                <a:rPr lang="en-US" sz="2000" dirty="0">
                  <a:latin typeface="Segoe UI"/>
                  <a:cs typeface="Segoe UI Semibold" panose="020B0702040204020203" pitchFamily="34" charset="0"/>
                </a:rPr>
                <a:t>&gt;&gt; Mail still arrived in Inbox without an alert, External banner, </a:t>
              </a:r>
              <a:r>
                <a:rPr lang="en-US" sz="2000" dirty="0" err="1">
                  <a:latin typeface="Segoe UI"/>
                  <a:cs typeface="Segoe UI Semibold" panose="020B0702040204020203" pitchFamily="34" charset="0"/>
                </a:rPr>
                <a:t>etc</a:t>
              </a:r>
              <a:endParaRPr lang="en-US" sz="2000" dirty="0">
                <a:latin typeface="Segoe UI"/>
                <a:cs typeface="Segoe UI Semibold" panose="020B0702040204020203" pitchFamily="34" charset="0"/>
              </a:endParaRPr>
            </a:p>
            <a:p>
              <a:pPr defTabSz="932597">
                <a:spcBef>
                  <a:spcPts val="1224"/>
                </a:spcBef>
                <a:defRPr/>
              </a:pPr>
              <a:r>
                <a:rPr lang="en-US" sz="2000" dirty="0">
                  <a:latin typeface="Segoe UI"/>
                  <a:cs typeface="Segoe UI Semibold" panose="020B0702040204020203" pitchFamily="34" charset="0"/>
                </a:rPr>
                <a:t>&gt;&gt; Do targets got enough sense to not get got?</a:t>
              </a:r>
            </a:p>
          </p:txBody>
        </p:sp>
      </p:grpSp>
      <p:pic>
        <p:nvPicPr>
          <p:cNvPr id="18" name="Picture Placeholder 17" descr="A screenshot of a computer&#10;&#10;Description automatically generated">
            <a:extLst>
              <a:ext uri="{FF2B5EF4-FFF2-40B4-BE49-F238E27FC236}">
                <a16:creationId xmlns:a16="http://schemas.microsoft.com/office/drawing/2014/main" id="{27816BF1-52FE-49FE-2BCD-D1537F16CCE9}"/>
              </a:ext>
            </a:extLst>
          </p:cNvPr>
          <p:cNvPicPr>
            <a:picLocks noGrp="1" noChangeAspect="1"/>
          </p:cNvPicPr>
          <p:nvPr>
            <p:ph type="pic" sz="quarter" idx="10"/>
          </p:nvPr>
        </p:nvPicPr>
        <p:blipFill rotWithShape="1">
          <a:blip r:embed="rId6">
            <a:extLst>
              <a:ext uri="{28A0092B-C50C-407E-A947-70E740481C1C}">
                <a14:useLocalDpi xmlns:a14="http://schemas.microsoft.com/office/drawing/2010/main" val="0"/>
              </a:ext>
            </a:extLst>
          </a:blip>
          <a:srcRect l="20084" t="13388" r="31131" b="24221"/>
          <a:stretch/>
        </p:blipFill>
        <p:spPr>
          <a:xfrm>
            <a:off x="6471453" y="2054852"/>
            <a:ext cx="5551548" cy="3936029"/>
          </a:xfrm>
        </p:spPr>
      </p:pic>
      <p:sp>
        <p:nvSpPr>
          <p:cNvPr id="20" name="Rectangle 19">
            <a:extLst>
              <a:ext uri="{FF2B5EF4-FFF2-40B4-BE49-F238E27FC236}">
                <a16:creationId xmlns:a16="http://schemas.microsoft.com/office/drawing/2014/main" id="{E1924DAF-58EC-64CA-07DD-9EEABE51F668}"/>
              </a:ext>
            </a:extLst>
          </p:cNvPr>
          <p:cNvSpPr/>
          <p:nvPr/>
        </p:nvSpPr>
        <p:spPr>
          <a:xfrm>
            <a:off x="6774460" y="3973938"/>
            <a:ext cx="4407660" cy="182854"/>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539F23-84FC-1657-182E-DF65124A405C}"/>
              </a:ext>
            </a:extLst>
          </p:cNvPr>
          <p:cNvSpPr/>
          <p:nvPr/>
        </p:nvSpPr>
        <p:spPr>
          <a:xfrm>
            <a:off x="8852468" y="2785192"/>
            <a:ext cx="941527" cy="182854"/>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B3374F2-B73D-8675-FEA7-D3D8E7E67D2A}"/>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6468177" y="2755681"/>
            <a:ext cx="296757" cy="389569"/>
          </a:xfrm>
          <a:prstGeom prst="rect">
            <a:avLst/>
          </a:prstGeom>
        </p:spPr>
      </p:pic>
      <p:pic>
        <p:nvPicPr>
          <p:cNvPr id="25" name="Picture 24">
            <a:extLst>
              <a:ext uri="{FF2B5EF4-FFF2-40B4-BE49-F238E27FC236}">
                <a16:creationId xmlns:a16="http://schemas.microsoft.com/office/drawing/2014/main" id="{B6159123-CCF8-F163-F114-E3864A696ADA}"/>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6799679" y="2785838"/>
            <a:ext cx="304843" cy="161948"/>
          </a:xfrm>
          <a:prstGeom prst="rect">
            <a:avLst/>
          </a:prstGeom>
        </p:spPr>
      </p:pic>
      <p:pic>
        <p:nvPicPr>
          <p:cNvPr id="26" name="Picture 25">
            <a:extLst>
              <a:ext uri="{FF2B5EF4-FFF2-40B4-BE49-F238E27FC236}">
                <a16:creationId xmlns:a16="http://schemas.microsoft.com/office/drawing/2014/main" id="{4D98DFEC-4217-1404-1AD8-B6F0BC7135EE}"/>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8519649" y="2791776"/>
            <a:ext cx="173715" cy="92286"/>
          </a:xfrm>
          <a:prstGeom prst="rect">
            <a:avLst/>
          </a:prstGeom>
        </p:spPr>
      </p:pic>
      <p:pic>
        <p:nvPicPr>
          <p:cNvPr id="27" name="Picture 26">
            <a:extLst>
              <a:ext uri="{FF2B5EF4-FFF2-40B4-BE49-F238E27FC236}">
                <a16:creationId xmlns:a16="http://schemas.microsoft.com/office/drawing/2014/main" id="{67BC6F1D-F4F5-BF35-012F-F78CD2673C75}"/>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731919" y="4591976"/>
            <a:ext cx="208132" cy="110570"/>
          </a:xfrm>
          <a:prstGeom prst="rect">
            <a:avLst/>
          </a:prstGeom>
        </p:spPr>
      </p:pic>
      <p:pic>
        <p:nvPicPr>
          <p:cNvPr id="28" name="Picture 27">
            <a:extLst>
              <a:ext uri="{FF2B5EF4-FFF2-40B4-BE49-F238E27FC236}">
                <a16:creationId xmlns:a16="http://schemas.microsoft.com/office/drawing/2014/main" id="{DB4FB70C-45FB-42EB-728A-EFAF42959F0E}"/>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335843" y="4564469"/>
            <a:ext cx="358055" cy="110570"/>
          </a:xfrm>
          <a:prstGeom prst="rect">
            <a:avLst/>
          </a:prstGeom>
        </p:spPr>
      </p:pic>
      <p:pic>
        <p:nvPicPr>
          <p:cNvPr id="29" name="Picture 28">
            <a:extLst>
              <a:ext uri="{FF2B5EF4-FFF2-40B4-BE49-F238E27FC236}">
                <a16:creationId xmlns:a16="http://schemas.microsoft.com/office/drawing/2014/main" id="{EE754CF9-0FB4-F6C8-3EC5-AE41BF4F209A}"/>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6767635" y="5088348"/>
            <a:ext cx="289262" cy="153671"/>
          </a:xfrm>
          <a:prstGeom prst="rect">
            <a:avLst/>
          </a:prstGeom>
        </p:spPr>
      </p:pic>
      <p:pic>
        <p:nvPicPr>
          <p:cNvPr id="30" name="Picture 29">
            <a:extLst>
              <a:ext uri="{FF2B5EF4-FFF2-40B4-BE49-F238E27FC236}">
                <a16:creationId xmlns:a16="http://schemas.microsoft.com/office/drawing/2014/main" id="{0B91B2E6-309C-C422-8A2F-975647E1A37C}"/>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7104522" y="4037662"/>
            <a:ext cx="326848" cy="102918"/>
          </a:xfrm>
          <a:prstGeom prst="rect">
            <a:avLst/>
          </a:prstGeom>
        </p:spPr>
      </p:pic>
      <p:pic>
        <p:nvPicPr>
          <p:cNvPr id="31" name="Picture 30">
            <a:extLst>
              <a:ext uri="{FF2B5EF4-FFF2-40B4-BE49-F238E27FC236}">
                <a16:creationId xmlns:a16="http://schemas.microsoft.com/office/drawing/2014/main" id="{5B6F8BA0-7B76-3BEA-72AD-D968A9572FA0}"/>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093869" y="4701101"/>
            <a:ext cx="358055" cy="110570"/>
          </a:xfrm>
          <a:prstGeom prst="rect">
            <a:avLst/>
          </a:prstGeom>
        </p:spPr>
      </p:pic>
    </p:spTree>
    <p:extLst>
      <p:ext uri="{BB962C8B-B14F-4D97-AF65-F5344CB8AC3E}">
        <p14:creationId xmlns:p14="http://schemas.microsoft.com/office/powerpoint/2010/main" val="385565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430" y="214830"/>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&gt;Winning is winning…</a:t>
            </a:r>
          </a:p>
        </p:txBody>
      </p:sp>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All good rides come to an end(point)!</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Mobile view comes in flawless, no “via service” appended to sender address</a:t>
              </a:r>
            </a:p>
            <a:p>
              <a:pPr defTabSz="932597">
                <a:spcBef>
                  <a:spcPts val="1224"/>
                </a:spcBef>
                <a:defRPr/>
              </a:pPr>
              <a:endParaRPr lang="en-US" sz="2000" dirty="0">
                <a:latin typeface="Segoe UI"/>
                <a:cs typeface="Segoe UI Semibold" panose="020B0702040204020203" pitchFamily="34" charset="0"/>
              </a:endParaRPr>
            </a:p>
            <a:p>
              <a:pPr defTabSz="932597">
                <a:spcBef>
                  <a:spcPts val="1224"/>
                </a:spcBef>
                <a:defRPr/>
              </a:pPr>
              <a:r>
                <a:rPr lang="en-US" sz="2000" dirty="0">
                  <a:latin typeface="Segoe UI"/>
                  <a:cs typeface="Segoe UI Semibold" panose="020B0702040204020203" pitchFamily="34" charset="0"/>
                </a:rPr>
                <a:t>&gt;&gt; Campaign builder converted original URL to a string that includes the domain and appears legitimate</a:t>
              </a:r>
            </a:p>
          </p:txBody>
        </p:sp>
      </p:grpSp>
      <p:pic>
        <p:nvPicPr>
          <p:cNvPr id="18" name="Picture Placeholder 17" descr="A screenshot of a computer&#10;&#10;Description automatically generated">
            <a:extLst>
              <a:ext uri="{FF2B5EF4-FFF2-40B4-BE49-F238E27FC236}">
                <a16:creationId xmlns:a16="http://schemas.microsoft.com/office/drawing/2014/main" id="{D553F570-9903-13AC-8BE2-CC6930CBCD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54" t="27405" r="647" b="3519"/>
          <a:stretch/>
        </p:blipFill>
        <p:spPr>
          <a:xfrm>
            <a:off x="7766890" y="1163825"/>
            <a:ext cx="3637385" cy="5540088"/>
          </a:xfrm>
        </p:spPr>
      </p:pic>
      <p:sp>
        <p:nvSpPr>
          <p:cNvPr id="20" name="Rectangle 19">
            <a:extLst>
              <a:ext uri="{FF2B5EF4-FFF2-40B4-BE49-F238E27FC236}">
                <a16:creationId xmlns:a16="http://schemas.microsoft.com/office/drawing/2014/main" id="{E1924DAF-58EC-64CA-07DD-9EEABE51F668}"/>
              </a:ext>
            </a:extLst>
          </p:cNvPr>
          <p:cNvSpPr/>
          <p:nvPr/>
        </p:nvSpPr>
        <p:spPr>
          <a:xfrm>
            <a:off x="7788924" y="5968848"/>
            <a:ext cx="3458356" cy="630256"/>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E0F3159-9FC8-5A59-DC9B-9CBF394B499B}"/>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495323" y="1920262"/>
            <a:ext cx="461390" cy="242838"/>
          </a:xfrm>
          <a:prstGeom prst="rect">
            <a:avLst/>
          </a:prstGeom>
        </p:spPr>
      </p:pic>
      <p:pic>
        <p:nvPicPr>
          <p:cNvPr id="23" name="Picture 22">
            <a:extLst>
              <a:ext uri="{FF2B5EF4-FFF2-40B4-BE49-F238E27FC236}">
                <a16:creationId xmlns:a16="http://schemas.microsoft.com/office/drawing/2014/main" id="{336E54DC-A6F4-A746-EECA-BD936E1FF6D0}"/>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498556" y="1655381"/>
            <a:ext cx="256738" cy="135126"/>
          </a:xfrm>
          <a:prstGeom prst="rect">
            <a:avLst/>
          </a:prstGeom>
        </p:spPr>
      </p:pic>
      <p:pic>
        <p:nvPicPr>
          <p:cNvPr id="24" name="Picture 23">
            <a:extLst>
              <a:ext uri="{FF2B5EF4-FFF2-40B4-BE49-F238E27FC236}">
                <a16:creationId xmlns:a16="http://schemas.microsoft.com/office/drawing/2014/main" id="{C4B4B11B-25C6-B3BE-2942-6313FB33E99F}"/>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487539" y="1342622"/>
            <a:ext cx="256738" cy="135126"/>
          </a:xfrm>
          <a:prstGeom prst="rect">
            <a:avLst/>
          </a:prstGeom>
        </p:spPr>
      </p:pic>
      <p:pic>
        <p:nvPicPr>
          <p:cNvPr id="25" name="Picture 24">
            <a:extLst>
              <a:ext uri="{FF2B5EF4-FFF2-40B4-BE49-F238E27FC236}">
                <a16:creationId xmlns:a16="http://schemas.microsoft.com/office/drawing/2014/main" id="{DF89408C-1EA6-53B2-4893-D99218E7C05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9055472" y="1920263"/>
            <a:ext cx="265793" cy="139892"/>
          </a:xfrm>
          <a:prstGeom prst="rect">
            <a:avLst/>
          </a:prstGeom>
        </p:spPr>
      </p:pic>
      <p:pic>
        <p:nvPicPr>
          <p:cNvPr id="26" name="Picture 25">
            <a:extLst>
              <a:ext uri="{FF2B5EF4-FFF2-40B4-BE49-F238E27FC236}">
                <a16:creationId xmlns:a16="http://schemas.microsoft.com/office/drawing/2014/main" id="{2531B435-6463-37CD-1160-9F6F8702F966}"/>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20908" y="1332206"/>
            <a:ext cx="302633" cy="159282"/>
          </a:xfrm>
          <a:prstGeom prst="rect">
            <a:avLst/>
          </a:prstGeom>
        </p:spPr>
      </p:pic>
      <p:pic>
        <p:nvPicPr>
          <p:cNvPr id="27" name="Picture 26">
            <a:extLst>
              <a:ext uri="{FF2B5EF4-FFF2-40B4-BE49-F238E27FC236}">
                <a16:creationId xmlns:a16="http://schemas.microsoft.com/office/drawing/2014/main" id="{90ECF86D-73D3-FABF-81D0-E2D4FDF7DAE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06340" y="1626234"/>
            <a:ext cx="302633" cy="159282"/>
          </a:xfrm>
          <a:prstGeom prst="rect">
            <a:avLst/>
          </a:prstGeom>
        </p:spPr>
      </p:pic>
      <p:pic>
        <p:nvPicPr>
          <p:cNvPr id="29" name="Picture 28">
            <a:extLst>
              <a:ext uri="{FF2B5EF4-FFF2-40B4-BE49-F238E27FC236}">
                <a16:creationId xmlns:a16="http://schemas.microsoft.com/office/drawing/2014/main" id="{C153CDA5-06F3-2833-61C2-FFCFC158CA86}"/>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Lst>
          </a:blip>
          <a:stretch>
            <a:fillRect/>
          </a:stretch>
        </p:blipFill>
        <p:spPr>
          <a:xfrm>
            <a:off x="8226974" y="6028535"/>
            <a:ext cx="430682" cy="198457"/>
          </a:xfrm>
          <a:prstGeom prst="rect">
            <a:avLst/>
          </a:prstGeom>
        </p:spPr>
      </p:pic>
    </p:spTree>
    <p:extLst>
      <p:ext uri="{BB962C8B-B14F-4D97-AF65-F5344CB8AC3E}">
        <p14:creationId xmlns:p14="http://schemas.microsoft.com/office/powerpoint/2010/main" val="208470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On The Phone Dominic Toretto Sticker - On the phone Dominic toretto Vin ...">
            <a:extLst>
              <a:ext uri="{FF2B5EF4-FFF2-40B4-BE49-F238E27FC236}">
                <a16:creationId xmlns:a16="http://schemas.microsoft.com/office/drawing/2014/main" id="{C73C74A1-E91D-3B3C-AE7E-6FEFB7F47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827" y="0"/>
            <a:ext cx="3423208" cy="1924695"/>
          </a:xfrm>
          <a:prstGeom prst="rect">
            <a:avLst/>
          </a:prstGeom>
          <a:noFill/>
          <a:effectLst>
            <a:glow rad="609600">
              <a:srgbClr val="0B2429">
                <a:alpha val="40000"/>
              </a:srgbClr>
            </a:glow>
            <a:outerShdw dist="50800" dir="5400000" sx="46000" sy="46000" algn="ctr" rotWithShape="0">
              <a:srgbClr val="0C1F23"/>
            </a:outerShdw>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B56F95D-78C6-302D-10BB-D212A7F069E3}"/>
              </a:ext>
              <a:ext uri="{C183D7F6-B498-43B3-948B-1728B52AA6E4}">
                <adec:decorative xmlns:adec="http://schemas.microsoft.com/office/drawing/2017/decorative" val="1"/>
              </a:ext>
            </a:extLst>
          </p:cNvPr>
          <p:cNvGrpSpPr/>
          <p:nvPr/>
        </p:nvGrpSpPr>
        <p:grpSpPr>
          <a:xfrm>
            <a:off x="6982206" y="1711553"/>
            <a:ext cx="5209794" cy="4071484"/>
            <a:chOff x="6982206" y="1711553"/>
            <a:chExt cx="5209794" cy="4071484"/>
          </a:xfrm>
        </p:grpSpPr>
        <p:sp>
          <p:nvSpPr>
            <p:cNvPr id="22" name="Rectangle: Rounded Corners 21">
              <a:extLst>
                <a:ext uri="{FF2B5EF4-FFF2-40B4-BE49-F238E27FC236}">
                  <a16:creationId xmlns:a16="http://schemas.microsoft.com/office/drawing/2014/main" id="{97FC7091-B513-CF09-5448-366D2271859A}"/>
                </a:ext>
                <a:ext uri="{C183D7F6-B498-43B3-948B-1728B52AA6E4}">
                  <adec:decorative xmlns:adec="http://schemas.microsoft.com/office/drawing/2017/decorative" val="1"/>
                </a:ext>
              </a:extLst>
            </p:cNvPr>
            <p:cNvSpPr/>
            <p:nvPr userDrawn="1"/>
          </p:nvSpPr>
          <p:spPr bwMode="auto">
            <a:xfrm>
              <a:off x="6982206" y="2118363"/>
              <a:ext cx="4917694" cy="3664674"/>
            </a:xfrm>
            <a:prstGeom prst="roundRect">
              <a:avLst>
                <a:gd name="adj" fmla="val 3991"/>
              </a:avLst>
            </a:prstGeom>
            <a:noFill/>
            <a:ln w="6350">
              <a:solidFill>
                <a:schemeClr val="tx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err="1">
                <a:solidFill>
                  <a:srgbClr val="FFFFFF"/>
                </a:solidFill>
                <a:latin typeface="+mj-lt"/>
                <a:cs typeface="Segoe UI" pitchFamily="34" charset="0"/>
              </a:endParaRPr>
            </a:p>
          </p:txBody>
        </p:sp>
        <p:sp>
          <p:nvSpPr>
            <p:cNvPr id="23" name="Freeform: Shape 22">
              <a:extLst>
                <a:ext uri="{FF2B5EF4-FFF2-40B4-BE49-F238E27FC236}">
                  <a16:creationId xmlns:a16="http://schemas.microsoft.com/office/drawing/2014/main" id="{3D1B3916-5FC8-14F7-384D-6534D9F55639}"/>
                </a:ext>
                <a:ext uri="{C183D7F6-B498-43B3-948B-1728B52AA6E4}">
                  <adec:decorative xmlns:adec="http://schemas.microsoft.com/office/drawing/2017/decorative" val="1"/>
                </a:ext>
              </a:extLst>
            </p:cNvPr>
            <p:cNvSpPr/>
            <p:nvPr userDrawn="1"/>
          </p:nvSpPr>
          <p:spPr bwMode="auto">
            <a:xfrm>
              <a:off x="7185024" y="1711553"/>
              <a:ext cx="5006976" cy="3848098"/>
            </a:xfrm>
            <a:custGeom>
              <a:avLst/>
              <a:gdLst>
                <a:gd name="connsiteX0" fmla="*/ 196869 w 5006976"/>
                <a:gd name="connsiteY0" fmla="*/ 0 h 3848098"/>
                <a:gd name="connsiteX1" fmla="*/ 5006976 w 5006976"/>
                <a:gd name="connsiteY1" fmla="*/ 0 h 3848098"/>
                <a:gd name="connsiteX2" fmla="*/ 5006976 w 5006976"/>
                <a:gd name="connsiteY2" fmla="*/ 3848098 h 3848098"/>
                <a:gd name="connsiteX3" fmla="*/ 196869 w 5006976"/>
                <a:gd name="connsiteY3" fmla="*/ 3848098 h 3848098"/>
                <a:gd name="connsiteX4" fmla="*/ 0 w 5006976"/>
                <a:gd name="connsiteY4" fmla="*/ 3651229 h 3848098"/>
                <a:gd name="connsiteX5" fmla="*/ 0 w 5006976"/>
                <a:gd name="connsiteY5" fmla="*/ 196869 h 3848098"/>
                <a:gd name="connsiteX6" fmla="*/ 196869 w 5006976"/>
                <a:gd name="connsiteY6" fmla="*/ 0 h 384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6976" h="3848098">
                  <a:moveTo>
                    <a:pt x="196869" y="0"/>
                  </a:moveTo>
                  <a:lnTo>
                    <a:pt x="5006976" y="0"/>
                  </a:lnTo>
                  <a:lnTo>
                    <a:pt x="5006976" y="3848098"/>
                  </a:lnTo>
                  <a:lnTo>
                    <a:pt x="196869" y="3848098"/>
                  </a:lnTo>
                  <a:cubicBezTo>
                    <a:pt x="88141" y="3848098"/>
                    <a:pt x="0" y="3759957"/>
                    <a:pt x="0" y="3651229"/>
                  </a:cubicBezTo>
                  <a:lnTo>
                    <a:pt x="0" y="196869"/>
                  </a:lnTo>
                  <a:cubicBezTo>
                    <a:pt x="0" y="88141"/>
                    <a:pt x="88141" y="0"/>
                    <a:pt x="196869" y="0"/>
                  </a:cubicBezTo>
                  <a:close/>
                </a:path>
              </a:pathLst>
            </a:custGeom>
            <a:solidFill>
              <a:schemeClr val="bg1">
                <a:lumMod val="85000"/>
                <a:lumOff val="15000"/>
              </a:schemeClr>
            </a:solidFill>
            <a:ln w="6350">
              <a:solidFill>
                <a:schemeClr val="tx1">
                  <a:lumMod val="50000"/>
                  <a:alpha val="16000"/>
                </a:schemeClr>
              </a:solidFill>
            </a:ln>
            <a:effectLst>
              <a:outerShdw blurRad="584200" dist="76200" dir="840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24" name="Rectangle: Rounded Corners 39">
              <a:extLst>
                <a:ext uri="{FF2B5EF4-FFF2-40B4-BE49-F238E27FC236}">
                  <a16:creationId xmlns:a16="http://schemas.microsoft.com/office/drawing/2014/main" id="{0335DFA3-D532-6D14-30E4-94E187576E01}"/>
                </a:ext>
                <a:ext uri="{C183D7F6-B498-43B3-948B-1728B52AA6E4}">
                  <adec:decorative xmlns:adec="http://schemas.microsoft.com/office/drawing/2017/decorative" val="1"/>
                </a:ext>
              </a:extLst>
            </p:cNvPr>
            <p:cNvSpPr/>
            <p:nvPr userDrawn="1"/>
          </p:nvSpPr>
          <p:spPr bwMode="auto">
            <a:xfrm>
              <a:off x="8165327" y="2118363"/>
              <a:ext cx="3734573" cy="3664674"/>
            </a:xfrm>
            <a:custGeom>
              <a:avLst/>
              <a:gdLst>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8" fmla="*/ 0 w 4917694"/>
                <a:gd name="connsiteY8" fmla="*/ 146257 h 3664674"/>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8" fmla="*/ 91440 w 4917694"/>
                <a:gd name="connsiteY8" fmla="*/ 237697 h 3664674"/>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0" fmla="*/ 146257 w 4917694"/>
                <a:gd name="connsiteY0" fmla="*/ 0 h 3664674"/>
                <a:gd name="connsiteX1" fmla="*/ 4771437 w 4917694"/>
                <a:gd name="connsiteY1" fmla="*/ 0 h 3664674"/>
                <a:gd name="connsiteX2" fmla="*/ 4917694 w 4917694"/>
                <a:gd name="connsiteY2" fmla="*/ 146257 h 3664674"/>
                <a:gd name="connsiteX3" fmla="*/ 4917694 w 4917694"/>
                <a:gd name="connsiteY3" fmla="*/ 3518417 h 3664674"/>
                <a:gd name="connsiteX4" fmla="*/ 4771437 w 4917694"/>
                <a:gd name="connsiteY4" fmla="*/ 3664674 h 3664674"/>
                <a:gd name="connsiteX5" fmla="*/ 146257 w 4917694"/>
                <a:gd name="connsiteY5" fmla="*/ 3664674 h 3664674"/>
                <a:gd name="connsiteX6" fmla="*/ 0 w 4917694"/>
                <a:gd name="connsiteY6" fmla="*/ 3518417 h 3664674"/>
                <a:gd name="connsiteX0" fmla="*/ 0 w 4771437"/>
                <a:gd name="connsiteY0" fmla="*/ 0 h 3664674"/>
                <a:gd name="connsiteX1" fmla="*/ 4625180 w 4771437"/>
                <a:gd name="connsiteY1" fmla="*/ 0 h 3664674"/>
                <a:gd name="connsiteX2" fmla="*/ 4771437 w 4771437"/>
                <a:gd name="connsiteY2" fmla="*/ 146257 h 3664674"/>
                <a:gd name="connsiteX3" fmla="*/ 4771437 w 4771437"/>
                <a:gd name="connsiteY3" fmla="*/ 3518417 h 3664674"/>
                <a:gd name="connsiteX4" fmla="*/ 4625180 w 4771437"/>
                <a:gd name="connsiteY4" fmla="*/ 3664674 h 3664674"/>
                <a:gd name="connsiteX5" fmla="*/ 0 w 4771437"/>
                <a:gd name="connsiteY5" fmla="*/ 3664674 h 3664674"/>
                <a:gd name="connsiteX0" fmla="*/ 0 w 4771437"/>
                <a:gd name="connsiteY0" fmla="*/ 0 h 3664674"/>
                <a:gd name="connsiteX1" fmla="*/ 4625180 w 4771437"/>
                <a:gd name="connsiteY1" fmla="*/ 0 h 3664674"/>
                <a:gd name="connsiteX2" fmla="*/ 4771437 w 4771437"/>
                <a:gd name="connsiteY2" fmla="*/ 146257 h 3664674"/>
                <a:gd name="connsiteX3" fmla="*/ 4771437 w 4771437"/>
                <a:gd name="connsiteY3" fmla="*/ 3518417 h 3664674"/>
                <a:gd name="connsiteX4" fmla="*/ 4625180 w 4771437"/>
                <a:gd name="connsiteY4" fmla="*/ 3664674 h 3664674"/>
                <a:gd name="connsiteX0" fmla="*/ 0 w 3742737"/>
                <a:gd name="connsiteY0" fmla="*/ 0 h 3672838"/>
                <a:gd name="connsiteX1" fmla="*/ 3596480 w 3742737"/>
                <a:gd name="connsiteY1" fmla="*/ 8164 h 3672838"/>
                <a:gd name="connsiteX2" fmla="*/ 3742737 w 3742737"/>
                <a:gd name="connsiteY2" fmla="*/ 154421 h 3672838"/>
                <a:gd name="connsiteX3" fmla="*/ 3742737 w 3742737"/>
                <a:gd name="connsiteY3" fmla="*/ 3526581 h 3672838"/>
                <a:gd name="connsiteX4" fmla="*/ 3596480 w 3742737"/>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34573"/>
                <a:gd name="connsiteY0" fmla="*/ 0 h 3664674"/>
                <a:gd name="connsiteX1" fmla="*/ 3588316 w 3734573"/>
                <a:gd name="connsiteY1" fmla="*/ 0 h 3664674"/>
                <a:gd name="connsiteX2" fmla="*/ 3734573 w 3734573"/>
                <a:gd name="connsiteY2" fmla="*/ 146257 h 3664674"/>
                <a:gd name="connsiteX3" fmla="*/ 3734573 w 3734573"/>
                <a:gd name="connsiteY3" fmla="*/ 3518417 h 3664674"/>
                <a:gd name="connsiteX4" fmla="*/ 3588316 w 3734573"/>
                <a:gd name="connsiteY4" fmla="*/ 3664674 h 366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4573" h="3664674">
                  <a:moveTo>
                    <a:pt x="0" y="0"/>
                  </a:moveTo>
                  <a:lnTo>
                    <a:pt x="3588316" y="0"/>
                  </a:lnTo>
                  <a:cubicBezTo>
                    <a:pt x="3669092" y="0"/>
                    <a:pt x="3734573" y="65481"/>
                    <a:pt x="3734573" y="146257"/>
                  </a:cubicBezTo>
                  <a:lnTo>
                    <a:pt x="3734573" y="3518417"/>
                  </a:lnTo>
                  <a:cubicBezTo>
                    <a:pt x="3734573" y="3599193"/>
                    <a:pt x="3669092" y="3664674"/>
                    <a:pt x="3588316" y="3664674"/>
                  </a:cubicBezTo>
                </a:path>
              </a:pathLst>
            </a:custGeom>
            <a:noFill/>
            <a:ln w="6350">
              <a:solidFill>
                <a:schemeClr val="tx1">
                  <a:lumMod val="50000"/>
                </a:schemeClr>
              </a:solidFill>
              <a:prstDash val="sys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err="1">
                <a:solidFill>
                  <a:srgbClr val="FFFFFF"/>
                </a:solidFill>
                <a:latin typeface="+mj-lt"/>
                <a:cs typeface="Segoe UI" pitchFamily="34" charset="0"/>
              </a:endParaRPr>
            </a:p>
          </p:txBody>
        </p:sp>
      </p:grpSp>
      <p:sp>
        <p:nvSpPr>
          <p:cNvPr id="3" name="Text Placeholder 2">
            <a:extLst>
              <a:ext uri="{FF2B5EF4-FFF2-40B4-BE49-F238E27FC236}">
                <a16:creationId xmlns:a16="http://schemas.microsoft.com/office/drawing/2014/main" id="{91E96624-5F9A-2975-4B1A-73F0AC5777D3}"/>
              </a:ext>
            </a:extLst>
          </p:cNvPr>
          <p:cNvSpPr>
            <a:spLocks noGrp="1"/>
          </p:cNvSpPr>
          <p:nvPr/>
        </p:nvSpPr>
        <p:spPr>
          <a:xfrm>
            <a:off x="1494525" y="2027566"/>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Submitted a report via Responsible Disclosure program – returned as </a:t>
            </a:r>
            <a:r>
              <a:rPr lang="en-US" b="1" noProof="0" dirty="0">
                <a:latin typeface="Segoe UI" panose="020B0502040204020203" pitchFamily="34" charset="0"/>
                <a:cs typeface="Segoe UI" panose="020B0502040204020203" pitchFamily="34" charset="0"/>
              </a:rPr>
              <a:t>Out of Scope </a:t>
            </a:r>
            <a:r>
              <a:rPr lang="en-US" noProof="0" dirty="0">
                <a:latin typeface="Segoe UI" panose="020B0502040204020203" pitchFamily="34" charset="0"/>
                <a:cs typeface="Segoe UI" panose="020B0502040204020203" pitchFamily="34" charset="0"/>
              </a:rPr>
              <a:t>and </a:t>
            </a:r>
            <a:r>
              <a:rPr lang="en-US" b="1" noProof="0" dirty="0">
                <a:latin typeface="Segoe UI" panose="020B0502040204020203" pitchFamily="34" charset="0"/>
                <a:cs typeface="Segoe UI" panose="020B0502040204020203" pitchFamily="34" charset="0"/>
              </a:rPr>
              <a:t>Closed</a:t>
            </a:r>
          </a:p>
        </p:txBody>
      </p:sp>
      <p:sp>
        <p:nvSpPr>
          <p:cNvPr id="4" name="Text Placeholder 3">
            <a:extLst>
              <a:ext uri="{FF2B5EF4-FFF2-40B4-BE49-F238E27FC236}">
                <a16:creationId xmlns:a16="http://schemas.microsoft.com/office/drawing/2014/main" id="{0F390CF6-CC89-DBB5-DA9C-73B7145E7CD4}"/>
              </a:ext>
            </a:extLst>
          </p:cNvPr>
          <p:cNvSpPr>
            <a:spLocks noGrp="1"/>
          </p:cNvSpPr>
          <p:nvPr/>
        </p:nvSpPr>
        <p:spPr>
          <a:xfrm>
            <a:off x="1494525" y="3102481"/>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Reached out to campaign builder service and shared concerns – received response that the </a:t>
            </a:r>
            <a:r>
              <a:rPr lang="en-US" b="1" dirty="0">
                <a:latin typeface="Segoe UI" panose="020B0502040204020203" pitchFamily="34" charset="0"/>
                <a:cs typeface="Segoe UI" panose="020B0502040204020203" pitchFamily="34" charset="0"/>
              </a:rPr>
              <a:t>burden is on the org</a:t>
            </a:r>
            <a:r>
              <a:rPr lang="en-US" dirty="0">
                <a:latin typeface="Segoe UI" panose="020B0502040204020203" pitchFamily="34" charset="0"/>
                <a:cs typeface="Segoe UI" panose="020B0502040204020203" pitchFamily="34" charset="0"/>
              </a:rPr>
              <a:t> to setup controls</a:t>
            </a:r>
            <a:endParaRPr lang="en-US" noProof="0"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982BC9-85F5-6EB6-B4D8-004D3F7868AE}"/>
              </a:ext>
            </a:extLst>
          </p:cNvPr>
          <p:cNvSpPr>
            <a:spLocks noGrp="1"/>
          </p:cNvSpPr>
          <p:nvPr/>
        </p:nvSpPr>
        <p:spPr>
          <a:xfrm>
            <a:off x="1494525" y="4177396"/>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Notified org of the situation and they are working to address</a:t>
            </a:r>
          </a:p>
        </p:txBody>
      </p:sp>
      <p:sp>
        <p:nvSpPr>
          <p:cNvPr id="6" name="Text Placeholder 5">
            <a:extLst>
              <a:ext uri="{FF2B5EF4-FFF2-40B4-BE49-F238E27FC236}">
                <a16:creationId xmlns:a16="http://schemas.microsoft.com/office/drawing/2014/main" id="{BD0D3345-671D-53B6-EBA6-EC8BB79CAFAA}"/>
              </a:ext>
            </a:extLst>
          </p:cNvPr>
          <p:cNvSpPr>
            <a:spLocks noGrp="1"/>
          </p:cNvSpPr>
          <p:nvPr/>
        </p:nvSpPr>
        <p:spPr>
          <a:xfrm>
            <a:off x="1494525" y="5252313"/>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noProof="0" dirty="0">
                <a:latin typeface="Segoe UI" panose="020B0502040204020203" pitchFamily="34" charset="0"/>
                <a:cs typeface="Segoe UI" panose="020B0502040204020203" pitchFamily="34" charset="0"/>
              </a:rPr>
              <a:t>Asking the question: </a:t>
            </a:r>
            <a:r>
              <a:rPr lang="en-US" noProof="0" dirty="0">
                <a:latin typeface="Segoe UI" panose="020B0502040204020203" pitchFamily="34" charset="0"/>
                <a:cs typeface="Segoe UI" panose="020B0502040204020203" pitchFamily="34" charset="0"/>
              </a:rPr>
              <a:t>if marketing service can enhance controls for HTML Campaigns – which falls in their control – why is the talk track that </a:t>
            </a:r>
            <a:r>
              <a:rPr lang="en-US" b="1" noProof="0" dirty="0">
                <a:latin typeface="Segoe UI" panose="020B0502040204020203" pitchFamily="34" charset="0"/>
                <a:cs typeface="Segoe UI" panose="020B0502040204020203" pitchFamily="34" charset="0"/>
              </a:rPr>
              <a:t>orgs can go CTRL F themselves </a:t>
            </a:r>
            <a:r>
              <a:rPr lang="en-US" noProof="0" dirty="0">
                <a:latin typeface="Segoe UI" panose="020B0502040204020203" pitchFamily="34" charset="0"/>
                <a:cs typeface="Segoe UI" panose="020B0502040204020203" pitchFamily="34" charset="0"/>
              </a:rPr>
              <a:t>for Plaintext Campaigns?</a:t>
            </a:r>
          </a:p>
        </p:txBody>
      </p:sp>
      <p:sp>
        <p:nvSpPr>
          <p:cNvPr id="7" name="Text Placeholder 6">
            <a:extLst>
              <a:ext uri="{FF2B5EF4-FFF2-40B4-BE49-F238E27FC236}">
                <a16:creationId xmlns:a16="http://schemas.microsoft.com/office/drawing/2014/main" id="{9FB7969B-6A49-FC78-5E0A-8D9E7A38B105}"/>
              </a:ext>
            </a:extLst>
          </p:cNvPr>
          <p:cNvSpPr>
            <a:spLocks noGrp="1"/>
          </p:cNvSpPr>
          <p:nvPr/>
        </p:nvSpPr>
        <p:spPr>
          <a:xfrm>
            <a:off x="7418832" y="2415364"/>
            <a:ext cx="4184904" cy="185941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i="1" kern="1200" spc="0" baseline="0">
                <a:solidFill>
                  <a:schemeClr val="accent4"/>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dirty="0">
                <a:solidFill>
                  <a:srgbClr val="BBBBBB"/>
                </a:solidFill>
                <a:effectLst/>
                <a:latin typeface="Lucida Sans Unicode" panose="020B0602030504020204" pitchFamily="34" charset="0"/>
                <a:ea typeface="Calibri" panose="020F0502020204030204" pitchFamily="34" charset="0"/>
                <a:cs typeface="Aptos" panose="020B0004020202020204" pitchFamily="34" charset="0"/>
              </a:rPr>
              <a:t>Mar 29, 2024, 1:42</a:t>
            </a:r>
            <a:r>
              <a:rPr lang="en-US" sz="900" dirty="0">
                <a:solidFill>
                  <a:srgbClr val="BBBBBB"/>
                </a:solidFill>
                <a:effectLst/>
                <a:latin typeface="Arial" panose="020B0604020202020204" pitchFamily="34" charset="0"/>
                <a:ea typeface="Calibri" panose="020F0502020204030204" pitchFamily="34" charset="0"/>
                <a:cs typeface="Aptos" panose="020B0004020202020204" pitchFamily="34" charset="0"/>
              </a:rPr>
              <a:t> </a:t>
            </a:r>
            <a:r>
              <a:rPr lang="en-US" sz="900" dirty="0">
                <a:solidFill>
                  <a:srgbClr val="BBBBBB"/>
                </a:solidFill>
                <a:effectLst/>
                <a:latin typeface="Lucida Sans Unicode" panose="020B0602030504020204" pitchFamily="34" charset="0"/>
                <a:ea typeface="Calibri" panose="020F0502020204030204" pitchFamily="34" charset="0"/>
                <a:cs typeface="Aptos" panose="020B0004020202020204" pitchFamily="34" charset="0"/>
              </a:rPr>
              <a:t>PM EDT </a:t>
            </a:r>
            <a:endParaRPr lang="en-US" sz="900" noProof="0" dirty="0">
              <a:solidFill>
                <a:srgbClr val="01CDFE"/>
              </a:solidFill>
              <a:latin typeface="Segoe UI" panose="020B0502040204020203" pitchFamily="34" charset="0"/>
              <a:cs typeface="Segoe UI" panose="020B0502040204020203" pitchFamily="34" charset="0"/>
            </a:endParaRPr>
          </a:p>
          <a:p>
            <a:r>
              <a:rPr lang="en-US" noProof="0" dirty="0">
                <a:solidFill>
                  <a:srgbClr val="01CDFE"/>
                </a:solidFill>
                <a:latin typeface="Segoe UI" panose="020B0502040204020203" pitchFamily="34" charset="0"/>
                <a:cs typeface="Segoe UI" panose="020B0502040204020203" pitchFamily="34" charset="0"/>
              </a:rPr>
              <a:t>Authentication is our way to ensure safety of your domain and the email that is being sent to arrive in the inbox. </a:t>
            </a:r>
          </a:p>
          <a:p>
            <a:endParaRPr lang="en-US" dirty="0">
              <a:solidFill>
                <a:srgbClr val="01CDFE"/>
              </a:solidFill>
              <a:latin typeface="Segoe UI" panose="020B0502040204020203" pitchFamily="34" charset="0"/>
              <a:cs typeface="Segoe UI" panose="020B0502040204020203" pitchFamily="34" charset="0"/>
            </a:endParaRPr>
          </a:p>
          <a:p>
            <a:r>
              <a:rPr lang="en-US" noProof="0" dirty="0">
                <a:solidFill>
                  <a:srgbClr val="01CDFE"/>
                </a:solidFill>
                <a:latin typeface="Segoe UI" panose="020B0502040204020203" pitchFamily="34" charset="0"/>
                <a:cs typeface="Segoe UI" panose="020B0502040204020203" pitchFamily="34" charset="0"/>
              </a:rPr>
              <a:t>Without authentication, there is not much on our end we can do to ensure these things…</a:t>
            </a:r>
            <a:r>
              <a:rPr lang="en-US" b="1" noProof="0" dirty="0">
                <a:solidFill>
                  <a:srgbClr val="01CDFE"/>
                </a:solidFill>
                <a:latin typeface="Segoe UI" panose="020B0502040204020203" pitchFamily="34" charset="0"/>
                <a:cs typeface="Segoe UI" panose="020B0502040204020203" pitchFamily="34" charset="0"/>
              </a:rPr>
              <a:t>this would actually be on your domains end rather than our end here</a:t>
            </a:r>
            <a:r>
              <a:rPr lang="en-US" noProof="0" dirty="0">
                <a:solidFill>
                  <a:srgbClr val="01CDFE"/>
                </a:solidFill>
                <a:latin typeface="Segoe UI" panose="020B0502040204020203" pitchFamily="34" charset="0"/>
                <a:cs typeface="Segoe UI" panose="020B0502040204020203" pitchFamily="34" charset="0"/>
              </a:rPr>
              <a:t>. Either way, authentication will solve this... </a:t>
            </a:r>
          </a:p>
        </p:txBody>
      </p:sp>
      <p:sp>
        <p:nvSpPr>
          <p:cNvPr id="8" name="Text Placeholder 7">
            <a:extLst>
              <a:ext uri="{FF2B5EF4-FFF2-40B4-BE49-F238E27FC236}">
                <a16:creationId xmlns:a16="http://schemas.microsoft.com/office/drawing/2014/main" id="{C4F08A87-BED1-A45E-BA8C-E864F9862293}"/>
              </a:ext>
            </a:extLst>
          </p:cNvPr>
          <p:cNvSpPr>
            <a:spLocks noGrp="1"/>
          </p:cNvSpPr>
          <p:nvPr/>
        </p:nvSpPr>
        <p:spPr>
          <a:xfrm>
            <a:off x="9201150" y="4946640"/>
            <a:ext cx="2402586" cy="382292"/>
          </a:xfrm>
          <a:prstGeom prst="rect">
            <a:avLst/>
          </a:prstGeom>
        </p:spPr>
        <p:txBody>
          <a:bodyPr vert="horz" wrap="square" lIns="0" tIns="0" rIns="0" bIns="0" rtlCol="0">
            <a:noAutofit/>
          </a:bodyPr>
          <a:lstStyle>
            <a:lvl1pPr marL="0" marR="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Segoe UI" panose="020B0502040204020203" pitchFamily="34" charset="0"/>
                <a:cs typeface="Segoe UI" panose="020B0502040204020203" pitchFamily="34" charset="0"/>
              </a:rPr>
              <a:t>- Name Redacted, Mailchimp</a:t>
            </a:r>
          </a:p>
        </p:txBody>
      </p:sp>
      <p:grpSp>
        <p:nvGrpSpPr>
          <p:cNvPr id="9" name="Group 8">
            <a:extLst>
              <a:ext uri="{FF2B5EF4-FFF2-40B4-BE49-F238E27FC236}">
                <a16:creationId xmlns:a16="http://schemas.microsoft.com/office/drawing/2014/main" id="{046966D7-9EAA-E443-A33B-36C463A12675}"/>
              </a:ext>
              <a:ext uri="{C183D7F6-B498-43B3-948B-1728B52AA6E4}">
                <adec:decorative xmlns:adec="http://schemas.microsoft.com/office/drawing/2017/decorative" val="1"/>
              </a:ext>
            </a:extLst>
          </p:cNvPr>
          <p:cNvGrpSpPr/>
          <p:nvPr/>
        </p:nvGrpSpPr>
        <p:grpSpPr>
          <a:xfrm flipH="1">
            <a:off x="1494525" y="2952822"/>
            <a:ext cx="4601475" cy="2149830"/>
            <a:chOff x="1494525" y="2707949"/>
            <a:chExt cx="4601475" cy="2149830"/>
          </a:xfrm>
        </p:grpSpPr>
        <p:cxnSp>
          <p:nvCxnSpPr>
            <p:cNvPr id="18" name="Straight Connector 17">
              <a:extLst>
                <a:ext uri="{FF2B5EF4-FFF2-40B4-BE49-F238E27FC236}">
                  <a16:creationId xmlns:a16="http://schemas.microsoft.com/office/drawing/2014/main" id="{1E3D5D9E-AB3E-4C3F-1F62-0BE55C7E6956}"/>
                </a:ext>
                <a:ext uri="{C183D7F6-B498-43B3-948B-1728B52AA6E4}">
                  <adec:decorative xmlns:adec="http://schemas.microsoft.com/office/drawing/2017/decorative" val="1"/>
                </a:ext>
              </a:extLst>
            </p:cNvPr>
            <p:cNvCxnSpPr>
              <a:cxnSpLocks/>
            </p:cNvCxnSpPr>
            <p:nvPr/>
          </p:nvCxnSpPr>
          <p:spPr>
            <a:xfrm>
              <a:off x="1494525" y="2707949"/>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1CC88E-ABEC-46A8-0F34-F1C81EF1B7E5}"/>
                </a:ext>
                <a:ext uri="{C183D7F6-B498-43B3-948B-1728B52AA6E4}">
                  <adec:decorative xmlns:adec="http://schemas.microsoft.com/office/drawing/2017/decorative" val="1"/>
                </a:ext>
              </a:extLst>
            </p:cNvPr>
            <p:cNvCxnSpPr>
              <a:cxnSpLocks/>
            </p:cNvCxnSpPr>
            <p:nvPr/>
          </p:nvCxnSpPr>
          <p:spPr>
            <a:xfrm>
              <a:off x="1494525" y="3782864"/>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8A06BA-9F31-8CAC-B9DC-EB84A9E221EC}"/>
                </a:ext>
                <a:ext uri="{C183D7F6-B498-43B3-948B-1728B52AA6E4}">
                  <adec:decorative xmlns:adec="http://schemas.microsoft.com/office/drawing/2017/decorative" val="1"/>
                </a:ext>
              </a:extLst>
            </p:cNvPr>
            <p:cNvCxnSpPr>
              <a:cxnSpLocks/>
            </p:cNvCxnSpPr>
            <p:nvPr/>
          </p:nvCxnSpPr>
          <p:spPr>
            <a:xfrm>
              <a:off x="1494525" y="4857779"/>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7FFE97AE-BE3A-785C-DF0A-B0E1BFBFAE7E}"/>
              </a:ext>
              <a:ext uri="{C183D7F6-B498-43B3-948B-1728B52AA6E4}">
                <adec:decorative xmlns:adec="http://schemas.microsoft.com/office/drawing/2017/decorative" val="1"/>
              </a:ext>
            </a:extLst>
          </p:cNvPr>
          <p:cNvSpPr/>
          <p:nvPr/>
        </p:nvSpPr>
        <p:spPr bwMode="auto">
          <a:xfrm>
            <a:off x="588264" y="2083514"/>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document_6">
            <a:extLst>
              <a:ext uri="{FF2B5EF4-FFF2-40B4-BE49-F238E27FC236}">
                <a16:creationId xmlns:a16="http://schemas.microsoft.com/office/drawing/2014/main" id="{1164621D-D7C8-AF1E-E399-9021D4BFFCCA}"/>
              </a:ext>
              <a:ext uri="{C183D7F6-B498-43B3-948B-1728B52AA6E4}">
                <adec:decorative xmlns:adec="http://schemas.microsoft.com/office/drawing/2017/decorative" val="1"/>
              </a:ext>
            </a:extLst>
          </p:cNvPr>
          <p:cNvSpPr>
            <a:spLocks noChangeAspect="1" noEditPoints="1"/>
          </p:cNvSpPr>
          <p:nvPr/>
        </p:nvSpPr>
        <p:spPr bwMode="auto">
          <a:xfrm>
            <a:off x="781597" y="2242218"/>
            <a:ext cx="277034" cy="346292"/>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ED384428-BCA9-71EA-16AE-306ADAEEE62E}"/>
              </a:ext>
              <a:ext uri="{C183D7F6-B498-43B3-948B-1728B52AA6E4}">
                <adec:decorative xmlns:adec="http://schemas.microsoft.com/office/drawing/2017/decorative" val="1"/>
              </a:ext>
            </a:extLst>
          </p:cNvPr>
          <p:cNvSpPr/>
          <p:nvPr/>
        </p:nvSpPr>
        <p:spPr bwMode="auto">
          <a:xfrm>
            <a:off x="588264" y="3158430"/>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Mute_E74F">
            <a:extLst>
              <a:ext uri="{FF2B5EF4-FFF2-40B4-BE49-F238E27FC236}">
                <a16:creationId xmlns:a16="http://schemas.microsoft.com/office/drawing/2014/main" id="{BCFBC00D-7D92-8374-A8F9-F7D2D7D72D64}"/>
              </a:ext>
              <a:ext uri="{C183D7F6-B498-43B3-948B-1728B52AA6E4}">
                <adec:decorative xmlns:adec="http://schemas.microsoft.com/office/drawing/2017/decorative" val="1"/>
              </a:ext>
            </a:extLst>
          </p:cNvPr>
          <p:cNvSpPr>
            <a:spLocks noChangeAspect="1" noEditPoints="1"/>
          </p:cNvSpPr>
          <p:nvPr/>
        </p:nvSpPr>
        <p:spPr bwMode="auto">
          <a:xfrm>
            <a:off x="745022" y="3345079"/>
            <a:ext cx="350184" cy="290402"/>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B5DD3587-CB07-7AD6-5D25-133EC2BC8A76}"/>
              </a:ext>
              <a:ext uri="{C183D7F6-B498-43B3-948B-1728B52AA6E4}">
                <adec:decorative xmlns:adec="http://schemas.microsoft.com/office/drawing/2017/decorative" val="1"/>
              </a:ext>
            </a:extLst>
          </p:cNvPr>
          <p:cNvSpPr/>
          <p:nvPr/>
        </p:nvSpPr>
        <p:spPr bwMode="auto">
          <a:xfrm>
            <a:off x="588264" y="4233346"/>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Calendar">
            <a:extLst>
              <a:ext uri="{FF2B5EF4-FFF2-40B4-BE49-F238E27FC236}">
                <a16:creationId xmlns:a16="http://schemas.microsoft.com/office/drawing/2014/main" id="{D8DEAB5C-ED32-3421-5B90-2C3E0DE339C5}"/>
              </a:ext>
              <a:ext uri="{C183D7F6-B498-43B3-948B-1728B52AA6E4}">
                <adec:decorative xmlns:adec="http://schemas.microsoft.com/office/drawing/2017/decorative" val="1"/>
              </a:ext>
            </a:extLst>
          </p:cNvPr>
          <p:cNvSpPr>
            <a:spLocks noChangeAspect="1" noEditPoints="1"/>
          </p:cNvSpPr>
          <p:nvPr/>
        </p:nvSpPr>
        <p:spPr bwMode="auto">
          <a:xfrm>
            <a:off x="768578" y="4419995"/>
            <a:ext cx="303072" cy="290402"/>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4E37023E-A8DC-5873-B6F6-4EA07844FADA}"/>
              </a:ext>
              <a:ext uri="{C183D7F6-B498-43B3-948B-1728B52AA6E4}">
                <adec:decorative xmlns:adec="http://schemas.microsoft.com/office/drawing/2017/decorative" val="1"/>
              </a:ext>
            </a:extLst>
          </p:cNvPr>
          <p:cNvSpPr/>
          <p:nvPr/>
        </p:nvSpPr>
        <p:spPr bwMode="auto">
          <a:xfrm>
            <a:off x="588264" y="5308261"/>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MeetingPlanner_EBF2">
            <a:extLst>
              <a:ext uri="{FF2B5EF4-FFF2-40B4-BE49-F238E27FC236}">
                <a16:creationId xmlns:a16="http://schemas.microsoft.com/office/drawing/2014/main" id="{670E3395-F5CE-FEE2-1E4E-7E0A59A672C5}"/>
              </a:ext>
              <a:ext uri="{C183D7F6-B498-43B3-948B-1728B52AA6E4}">
                <adec:decorative xmlns:adec="http://schemas.microsoft.com/office/drawing/2017/decorative" val="1"/>
              </a:ext>
            </a:extLst>
          </p:cNvPr>
          <p:cNvSpPr>
            <a:spLocks noChangeAspect="1" noEditPoints="1"/>
          </p:cNvSpPr>
          <p:nvPr/>
        </p:nvSpPr>
        <p:spPr bwMode="auto">
          <a:xfrm>
            <a:off x="764651" y="5474176"/>
            <a:ext cx="310926" cy="331870"/>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descr="Open quotation mark">
            <a:extLst>
              <a:ext uri="{FF2B5EF4-FFF2-40B4-BE49-F238E27FC236}">
                <a16:creationId xmlns:a16="http://schemas.microsoft.com/office/drawing/2014/main" id="{4C043EFD-E654-7B1E-28A8-BAE94FC7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7453307" y="1959297"/>
            <a:ext cx="479691" cy="351555"/>
          </a:xfrm>
          <a:prstGeom prst="rect">
            <a:avLst/>
          </a:prstGeom>
          <a:effectLst>
            <a:outerShdw blurRad="279400" dist="63500" sx="97000" sy="97000" algn="ctr" rotWithShape="0">
              <a:prstClr val="black">
                <a:alpha val="9000"/>
              </a:prstClr>
            </a:outerShdw>
          </a:effectLst>
        </p:spPr>
      </p:pic>
      <p:sp>
        <p:nvSpPr>
          <p:cNvPr id="35" name="Title 1">
            <a:extLst>
              <a:ext uri="{FF2B5EF4-FFF2-40B4-BE49-F238E27FC236}">
                <a16:creationId xmlns:a16="http://schemas.microsoft.com/office/drawing/2014/main" id="{EA617C98-1AB2-66C5-C921-9154753DF5A1}"/>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&gt;Engine Check</a:t>
            </a:r>
          </a:p>
        </p:txBody>
      </p:sp>
    </p:spTree>
    <p:extLst>
      <p:ext uri="{BB962C8B-B14F-4D97-AF65-F5344CB8AC3E}">
        <p14:creationId xmlns:p14="http://schemas.microsoft.com/office/powerpoint/2010/main" val="181429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EEB55673-7206-44C5-B629-66A002D7C2D8}"/>
              </a:ext>
            </a:extLst>
          </p:cNvPr>
          <p:cNvGrpSpPr/>
          <p:nvPr/>
        </p:nvGrpSpPr>
        <p:grpSpPr>
          <a:xfrm>
            <a:off x="1156531" y="2489881"/>
            <a:ext cx="1119187" cy="1119187"/>
            <a:chOff x="1547813" y="1638981"/>
            <a:chExt cx="1454739" cy="1454739"/>
          </a:xfrm>
        </p:grpSpPr>
        <p:sp>
          <p:nvSpPr>
            <p:cNvPr id="60" name="弧形 59">
              <a:extLst>
                <a:ext uri="{FF2B5EF4-FFF2-40B4-BE49-F238E27FC236}">
                  <a16:creationId xmlns:a16="http://schemas.microsoft.com/office/drawing/2014/main" id="{873FC9DD-2974-403E-890D-9967BF963C10}"/>
                </a:ext>
              </a:extLst>
            </p:cNvPr>
            <p:cNvSpPr/>
            <p:nvPr/>
          </p:nvSpPr>
          <p:spPr>
            <a:xfrm>
              <a:off x="1547813" y="1638981"/>
              <a:ext cx="1454739" cy="1454739"/>
            </a:xfrm>
            <a:prstGeom prst="arc">
              <a:avLst>
                <a:gd name="adj1" fmla="val 16200000"/>
                <a:gd name="adj2" fmla="val 16196638"/>
              </a:avLst>
            </a:prstGeom>
            <a:ln w="50800">
              <a:solidFill>
                <a:schemeClr val="tx1">
                  <a:lumMod val="50000"/>
                  <a:lumOff val="50000"/>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latin typeface="Segoe UI" panose="020B0502040204020203" pitchFamily="34" charset="0"/>
                <a:cs typeface="Segoe UI" panose="020B0502040204020203" pitchFamily="34" charset="0"/>
              </a:endParaRPr>
            </a:p>
          </p:txBody>
        </p:sp>
        <p:sp>
          <p:nvSpPr>
            <p:cNvPr id="61" name="弧形 60">
              <a:extLst>
                <a:ext uri="{FF2B5EF4-FFF2-40B4-BE49-F238E27FC236}">
                  <a16:creationId xmlns:a16="http://schemas.microsoft.com/office/drawing/2014/main" id="{F3F32CAE-0337-43A3-A01E-092068826886}"/>
                </a:ext>
              </a:extLst>
            </p:cNvPr>
            <p:cNvSpPr/>
            <p:nvPr/>
          </p:nvSpPr>
          <p:spPr>
            <a:xfrm>
              <a:off x="1547813" y="1638981"/>
              <a:ext cx="1454739" cy="1454739"/>
            </a:xfrm>
            <a:prstGeom prst="arc">
              <a:avLst>
                <a:gd name="adj1" fmla="val 16200000"/>
                <a:gd name="adj2" fmla="val 10877941"/>
              </a:avLst>
            </a:prstGeom>
            <a:ln w="50800" cap="rnd">
              <a:gradFill flip="none" rotWithShape="1">
                <a:gsLst>
                  <a:gs pos="20000">
                    <a:schemeClr val="accent3"/>
                  </a:gs>
                  <a:gs pos="100000">
                    <a:schemeClr val="accent3">
                      <a:lumMod val="60000"/>
                      <a:lumOff val="40000"/>
                    </a:schemeClr>
                  </a:gs>
                </a:gsLst>
                <a:lin ang="270000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Segoe UI" panose="020B0502040204020203" pitchFamily="34" charset="0"/>
                <a:cs typeface="Segoe UI" panose="020B0502040204020203" pitchFamily="34" charset="0"/>
              </a:endParaRPr>
            </a:p>
          </p:txBody>
        </p:sp>
      </p:grpSp>
      <p:sp>
        <p:nvSpPr>
          <p:cNvPr id="58" name="弧形 57">
            <a:extLst>
              <a:ext uri="{FF2B5EF4-FFF2-40B4-BE49-F238E27FC236}">
                <a16:creationId xmlns:a16="http://schemas.microsoft.com/office/drawing/2014/main" id="{81751C0B-F49B-4987-B3FE-DA72017980ED}"/>
              </a:ext>
            </a:extLst>
          </p:cNvPr>
          <p:cNvSpPr/>
          <p:nvPr/>
        </p:nvSpPr>
        <p:spPr>
          <a:xfrm>
            <a:off x="1156531" y="4490131"/>
            <a:ext cx="1119187" cy="1119187"/>
          </a:xfrm>
          <a:prstGeom prst="arc">
            <a:avLst>
              <a:gd name="adj1" fmla="val 16200000"/>
              <a:gd name="adj2" fmla="val 16196638"/>
            </a:avLst>
          </a:prstGeom>
          <a:ln w="50800">
            <a:solidFill>
              <a:schemeClr val="tx1">
                <a:lumMod val="50000"/>
                <a:lumOff val="50000"/>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Segoe UI" panose="020B0502040204020203" pitchFamily="34" charset="0"/>
              <a:cs typeface="Segoe UI" panose="020B0502040204020203" pitchFamily="34" charset="0"/>
            </a:endParaRPr>
          </a:p>
        </p:txBody>
      </p:sp>
      <p:sp>
        <p:nvSpPr>
          <p:cNvPr id="59" name="弧形 58">
            <a:extLst>
              <a:ext uri="{FF2B5EF4-FFF2-40B4-BE49-F238E27FC236}">
                <a16:creationId xmlns:a16="http://schemas.microsoft.com/office/drawing/2014/main" id="{AF28C321-790B-4C46-8D61-A1686CA4CE81}"/>
              </a:ext>
            </a:extLst>
          </p:cNvPr>
          <p:cNvSpPr/>
          <p:nvPr/>
        </p:nvSpPr>
        <p:spPr>
          <a:xfrm>
            <a:off x="1156531" y="4490131"/>
            <a:ext cx="1119187" cy="1119187"/>
          </a:xfrm>
          <a:prstGeom prst="arc">
            <a:avLst>
              <a:gd name="adj1" fmla="val 16200000"/>
              <a:gd name="adj2" fmla="val 5448890"/>
            </a:avLst>
          </a:prstGeom>
          <a:ln w="50800" cap="rnd">
            <a:gradFill flip="none" rotWithShape="1">
              <a:gsLst>
                <a:gs pos="20000">
                  <a:schemeClr val="accent3"/>
                </a:gs>
                <a:gs pos="100000">
                  <a:schemeClr val="accent3">
                    <a:lumMod val="60000"/>
                    <a:lumOff val="40000"/>
                  </a:schemeClr>
                </a:gs>
              </a:gsLst>
              <a:lin ang="270000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latin typeface="Segoe UI" panose="020B0502040204020203" pitchFamily="34" charset="0"/>
              <a:cs typeface="Segoe UI" panose="020B0502040204020203" pitchFamily="34" charset="0"/>
            </a:endParaRPr>
          </a:p>
        </p:txBody>
      </p:sp>
      <p:sp>
        <p:nvSpPr>
          <p:cNvPr id="42" name="文本框 41">
            <a:extLst>
              <a:ext uri="{FF2B5EF4-FFF2-40B4-BE49-F238E27FC236}">
                <a16:creationId xmlns:a16="http://schemas.microsoft.com/office/drawing/2014/main" id="{13431B03-0E3D-4E62-95E5-8D6F156FE340}"/>
              </a:ext>
            </a:extLst>
          </p:cNvPr>
          <p:cNvSpPr txBox="1"/>
          <p:nvPr/>
        </p:nvSpPr>
        <p:spPr>
          <a:xfrm>
            <a:off x="2709150" y="2847994"/>
            <a:ext cx="1955306" cy="1165897"/>
          </a:xfrm>
          <a:prstGeom prst="rect">
            <a:avLst/>
          </a:prstGeom>
          <a:noFill/>
        </p:spPr>
        <p:txBody>
          <a:bodyPr wrap="square" rtlCol="0">
            <a:sp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Update UI to restrict plaintext email campaigns to send with only verified accounts (at minimum)</a:t>
            </a:r>
          </a:p>
        </p:txBody>
      </p:sp>
      <p:sp>
        <p:nvSpPr>
          <p:cNvPr id="43" name="文本框 42">
            <a:extLst>
              <a:ext uri="{FF2B5EF4-FFF2-40B4-BE49-F238E27FC236}">
                <a16:creationId xmlns:a16="http://schemas.microsoft.com/office/drawing/2014/main" id="{DAC38984-AC71-4E7B-8C87-F39AB2DF77C2}"/>
              </a:ext>
            </a:extLst>
          </p:cNvPr>
          <p:cNvSpPr txBox="1"/>
          <p:nvPr/>
        </p:nvSpPr>
        <p:spPr>
          <a:xfrm>
            <a:off x="2696579" y="2489881"/>
            <a:ext cx="1552477" cy="307777"/>
          </a:xfrm>
          <a:prstGeom prst="rect">
            <a:avLst/>
          </a:prstGeom>
          <a:noFill/>
        </p:spPr>
        <p:txBody>
          <a:bodyPr wrap="none" rtlCol="0">
            <a:spAutoFit/>
          </a:bodyPr>
          <a:lstStyle/>
          <a:p>
            <a:pPr algn="ctr" rtl="0"/>
            <a:r>
              <a:rPr lang="en-US" altLang="zh-CN" sz="1400" b="1" dirty="0">
                <a:latin typeface="Segoe UI" panose="020B0502040204020203" pitchFamily="34" charset="0"/>
                <a:cs typeface="Segoe UI" panose="020B0502040204020203" pitchFamily="34" charset="0"/>
              </a:rPr>
              <a:t>Vendor Controls</a:t>
            </a:r>
            <a:endPar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44" name="文本框 43">
            <a:extLst>
              <a:ext uri="{FF2B5EF4-FFF2-40B4-BE49-F238E27FC236}">
                <a16:creationId xmlns:a16="http://schemas.microsoft.com/office/drawing/2014/main" id="{A1538E31-F24D-4E29-9D4F-ECC789571C22}"/>
              </a:ext>
            </a:extLst>
          </p:cNvPr>
          <p:cNvSpPr txBox="1"/>
          <p:nvPr/>
        </p:nvSpPr>
        <p:spPr>
          <a:xfrm>
            <a:off x="2709150" y="4797908"/>
            <a:ext cx="2192610" cy="1442896"/>
          </a:xfrm>
          <a:prstGeom prst="rect">
            <a:avLst/>
          </a:prstGeom>
          <a:noFill/>
        </p:spPr>
        <p:txBody>
          <a:bodyPr wrap="square" rtlCol="0">
            <a:sp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Strengthen Email Authentication: SPF, DKIM, </a:t>
            </a:r>
            <a:r>
              <a:rPr lang="en-US" altLang="zh-CN" sz="1200" dirty="0">
                <a:latin typeface="Segoe UI" panose="020B0502040204020203" pitchFamily="34" charset="0"/>
                <a:cs typeface="Segoe UI" panose="020B0502040204020203" pitchFamily="34" charset="0"/>
              </a:rPr>
              <a:t>DMARC </a:t>
            </a: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help verify the authenticity of incoming emails and prevent spoofing</a:t>
            </a:r>
          </a:p>
        </p:txBody>
      </p:sp>
      <p:sp>
        <p:nvSpPr>
          <p:cNvPr id="45" name="文本框 44">
            <a:extLst>
              <a:ext uri="{FF2B5EF4-FFF2-40B4-BE49-F238E27FC236}">
                <a16:creationId xmlns:a16="http://schemas.microsoft.com/office/drawing/2014/main" id="{5B055919-C400-4B12-AF76-899B901B38DE}"/>
              </a:ext>
            </a:extLst>
          </p:cNvPr>
          <p:cNvSpPr txBox="1"/>
          <p:nvPr/>
        </p:nvSpPr>
        <p:spPr>
          <a:xfrm>
            <a:off x="2714080" y="4463063"/>
            <a:ext cx="1263679" cy="307777"/>
          </a:xfrm>
          <a:prstGeom prst="rect">
            <a:avLst/>
          </a:prstGeom>
          <a:noFill/>
        </p:spPr>
        <p:txBody>
          <a:bodyPr wrap="none" rtlCol="0">
            <a:spAutoFit/>
          </a:bodyPr>
          <a:lstStyle/>
          <a:p>
            <a:pPr algn="ctr" rtl="0"/>
            <a:r>
              <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Org Controls</a:t>
            </a:r>
          </a:p>
        </p:txBody>
      </p:sp>
      <p:sp>
        <p:nvSpPr>
          <p:cNvPr id="47" name="矩形: 圆角 46">
            <a:extLst>
              <a:ext uri="{FF2B5EF4-FFF2-40B4-BE49-F238E27FC236}">
                <a16:creationId xmlns:a16="http://schemas.microsoft.com/office/drawing/2014/main" id="{45366DB5-6615-4C1D-9BF4-B4EA1E80869E}"/>
              </a:ext>
            </a:extLst>
          </p:cNvPr>
          <p:cNvSpPr/>
          <p:nvPr/>
        </p:nvSpPr>
        <p:spPr>
          <a:xfrm>
            <a:off x="5401080" y="2240809"/>
            <a:ext cx="2748635" cy="3753591"/>
          </a:xfrm>
          <a:prstGeom prst="roundRect">
            <a:avLst>
              <a:gd name="adj" fmla="val 4788"/>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solidFill>
                <a:schemeClr val="tx1"/>
              </a:solidFill>
              <a:latin typeface="Segoe UI" panose="020B0502040204020203" pitchFamily="34" charset="0"/>
              <a:cs typeface="Segoe UI" panose="020B0502040204020203" pitchFamily="34" charset="0"/>
            </a:endParaRPr>
          </a:p>
        </p:txBody>
      </p:sp>
      <p:sp>
        <p:nvSpPr>
          <p:cNvPr id="56" name="椭圆 55">
            <a:extLst>
              <a:ext uri="{FF2B5EF4-FFF2-40B4-BE49-F238E27FC236}">
                <a16:creationId xmlns:a16="http://schemas.microsoft.com/office/drawing/2014/main" id="{F7BE48AE-4730-47B9-BC4E-F82475336ADA}"/>
              </a:ext>
            </a:extLst>
          </p:cNvPr>
          <p:cNvSpPr/>
          <p:nvPr/>
        </p:nvSpPr>
        <p:spPr>
          <a:xfrm>
            <a:off x="5195980" y="2358478"/>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rtl="0"/>
            <a:endParaRPr lang="zh-CN" altLang="en-US" sz="2000" b="1" dirty="0">
              <a:solidFill>
                <a:schemeClr val="tx1"/>
              </a:solidFill>
              <a:latin typeface="Segoe UI" panose="020B0502040204020203" pitchFamily="34" charset="0"/>
              <a:cs typeface="Segoe UI" panose="020B0502040204020203" pitchFamily="34" charset="0"/>
            </a:endParaRPr>
          </a:p>
        </p:txBody>
      </p:sp>
      <p:sp>
        <p:nvSpPr>
          <p:cNvPr id="54" name="椭圆 53">
            <a:extLst>
              <a:ext uri="{FF2B5EF4-FFF2-40B4-BE49-F238E27FC236}">
                <a16:creationId xmlns:a16="http://schemas.microsoft.com/office/drawing/2014/main" id="{8F2CAAEB-D0BE-48E2-9D9F-9D8AECB55F8E}"/>
              </a:ext>
            </a:extLst>
          </p:cNvPr>
          <p:cNvSpPr/>
          <p:nvPr/>
        </p:nvSpPr>
        <p:spPr>
          <a:xfrm>
            <a:off x="8488069" y="2358478"/>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rtl="0"/>
            <a:endParaRPr lang="zh-CN" altLang="en-US" sz="2000" b="1" dirty="0">
              <a:solidFill>
                <a:schemeClr val="tx1"/>
              </a:solidFill>
              <a:latin typeface="Segoe UI" panose="020B0502040204020203" pitchFamily="34" charset="0"/>
              <a:cs typeface="Segoe UI" panose="020B0502040204020203" pitchFamily="34" charset="0"/>
            </a:endParaRPr>
          </a:p>
        </p:txBody>
      </p:sp>
      <p:sp>
        <p:nvSpPr>
          <p:cNvPr id="50" name="文本框 49">
            <a:extLst>
              <a:ext uri="{FF2B5EF4-FFF2-40B4-BE49-F238E27FC236}">
                <a16:creationId xmlns:a16="http://schemas.microsoft.com/office/drawing/2014/main" id="{FEEFF8F3-D432-426F-A92D-29BDF6F65DAD}"/>
              </a:ext>
            </a:extLst>
          </p:cNvPr>
          <p:cNvSpPr txBox="1"/>
          <p:nvPr/>
        </p:nvSpPr>
        <p:spPr>
          <a:xfrm>
            <a:off x="5652269" y="3148387"/>
            <a:ext cx="2137549" cy="2730940"/>
          </a:xfrm>
          <a:prstGeom prst="rect">
            <a:avLst/>
          </a:prstGeom>
          <a:noFill/>
        </p:spPr>
        <p:txBody>
          <a:bodyPr wrap="square">
            <a:spAutoFit/>
          </a:bodyPr>
          <a:lstStyle/>
          <a:p>
            <a:pPr rtl="0">
              <a:lnSpc>
                <a:spcPct val="120000"/>
              </a:lnSpc>
            </a:pPr>
            <a:r>
              <a:rPr lang="en-US" altLang="zh-CN" sz="1200" dirty="0">
                <a:latin typeface="Segoe UI" panose="020B0502040204020203" pitchFamily="34" charset="0"/>
                <a:cs typeface="Segoe UI" panose="020B0502040204020203" pitchFamily="34" charset="0"/>
              </a:rPr>
              <a:t>&gt;&gt; SPF, DKIM, and DMARC</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Set up an external banner or flag for emails delivered by Mailchimp servers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Use Advanced Email Filtering Solutions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End User Training and Awareness Efforts</a:t>
            </a:r>
          </a:p>
        </p:txBody>
      </p:sp>
      <p:sp>
        <p:nvSpPr>
          <p:cNvPr id="51" name="文本框 50">
            <a:extLst>
              <a:ext uri="{FF2B5EF4-FFF2-40B4-BE49-F238E27FC236}">
                <a16:creationId xmlns:a16="http://schemas.microsoft.com/office/drawing/2014/main" id="{969123FE-EB71-41E5-B477-08DEB77E298D}"/>
              </a:ext>
            </a:extLst>
          </p:cNvPr>
          <p:cNvSpPr txBox="1"/>
          <p:nvPr/>
        </p:nvSpPr>
        <p:spPr>
          <a:xfrm>
            <a:off x="8854297" y="3169631"/>
            <a:ext cx="2420780" cy="2730940"/>
          </a:xfrm>
          <a:prstGeom prst="rect">
            <a:avLst/>
          </a:prstGeom>
          <a:noFill/>
        </p:spPr>
        <p:txBody>
          <a:bodyPr wrap="square">
            <a:spAutoFit/>
          </a:bodyPr>
          <a:lstStyle/>
          <a:p>
            <a:pPr rtl="0">
              <a:lnSpc>
                <a:spcPct val="120000"/>
              </a:lnSpc>
            </a:pPr>
            <a:r>
              <a:rPr lang="en-US" altLang="zh-CN" sz="1200" dirty="0">
                <a:latin typeface="Segoe UI" panose="020B0502040204020203" pitchFamily="34" charset="0"/>
                <a:cs typeface="Segoe UI" panose="020B0502040204020203" pitchFamily="34" charset="0"/>
              </a:rPr>
              <a:t>&gt;&gt; Google &amp; Yahoo's 2024 DMARC sets new standards in email security to thwart spoofing and phishing.</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Their lead in the email sector paves the way for broader digital safety, urging all tech sectors to strengthen defenses.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A unified effort is key in our interconnected digital world.</a:t>
            </a:r>
          </a:p>
        </p:txBody>
      </p:sp>
      <p:sp>
        <p:nvSpPr>
          <p:cNvPr id="52" name="文本框 51">
            <a:extLst>
              <a:ext uri="{FF2B5EF4-FFF2-40B4-BE49-F238E27FC236}">
                <a16:creationId xmlns:a16="http://schemas.microsoft.com/office/drawing/2014/main" id="{221DB4C4-5AD9-412D-AE6C-F2602C1FB9DE}"/>
              </a:ext>
            </a:extLst>
          </p:cNvPr>
          <p:cNvSpPr txBox="1"/>
          <p:nvPr/>
        </p:nvSpPr>
        <p:spPr>
          <a:xfrm>
            <a:off x="5444186" y="2795467"/>
            <a:ext cx="2674130" cy="307777"/>
          </a:xfrm>
          <a:prstGeom prst="rect">
            <a:avLst/>
          </a:prstGeom>
          <a:noFill/>
        </p:spPr>
        <p:txBody>
          <a:bodyPr wrap="none" rtlCol="0">
            <a:spAutoFit/>
          </a:bodyPr>
          <a:lstStyle/>
          <a:p>
            <a:pPr algn="ctr" rtl="0"/>
            <a:r>
              <a:rPr lang="en-US" altLang="zh-CN" sz="1400" b="1" dirty="0">
                <a:latin typeface="Segoe UI" panose="020B0502040204020203" pitchFamily="34" charset="0"/>
                <a:cs typeface="Segoe UI" panose="020B0502040204020203" pitchFamily="34" charset="0"/>
              </a:rPr>
              <a:t>Security Program Mitigations</a:t>
            </a:r>
            <a:endPar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53" name="文本框 52">
            <a:extLst>
              <a:ext uri="{FF2B5EF4-FFF2-40B4-BE49-F238E27FC236}">
                <a16:creationId xmlns:a16="http://schemas.microsoft.com/office/drawing/2014/main" id="{71CBCB45-7D7C-4399-9D6E-FB4D83861936}"/>
              </a:ext>
            </a:extLst>
          </p:cNvPr>
          <p:cNvSpPr txBox="1"/>
          <p:nvPr/>
        </p:nvSpPr>
        <p:spPr>
          <a:xfrm>
            <a:off x="8854297" y="2795467"/>
            <a:ext cx="2156360" cy="307777"/>
          </a:xfrm>
          <a:prstGeom prst="rect">
            <a:avLst/>
          </a:prstGeom>
          <a:noFill/>
        </p:spPr>
        <p:txBody>
          <a:bodyPr wrap="none" rtlCol="0">
            <a:spAutoFit/>
          </a:bodyPr>
          <a:lstStyle/>
          <a:p>
            <a:pPr algn="ctr" rtl="0"/>
            <a:r>
              <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Good Cyber Citizenship</a:t>
            </a:r>
          </a:p>
        </p:txBody>
      </p:sp>
      <p:sp>
        <p:nvSpPr>
          <p:cNvPr id="2" name="Title 1">
            <a:extLst>
              <a:ext uri="{FF2B5EF4-FFF2-40B4-BE49-F238E27FC236}">
                <a16:creationId xmlns:a16="http://schemas.microsoft.com/office/drawing/2014/main" id="{02C1B9DF-21A1-BB0E-EA7A-567654FD2FB0}"/>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&gt;Rollout &amp;&amp; Follow-up</a:t>
            </a:r>
          </a:p>
        </p:txBody>
      </p:sp>
      <p:pic>
        <p:nvPicPr>
          <p:cNvPr id="18448" name="Picture 16" descr="Are You Sure About That GIFs | Tenor">
            <a:extLst>
              <a:ext uri="{FF2B5EF4-FFF2-40B4-BE49-F238E27FC236}">
                <a16:creationId xmlns:a16="http://schemas.microsoft.com/office/drawing/2014/main" id="{99DCE4AE-26AC-DE31-CB9C-994A0C562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297" y="126587"/>
            <a:ext cx="2522954" cy="2106667"/>
          </a:xfrm>
          <a:prstGeom prst="rect">
            <a:avLst/>
          </a:prstGeom>
          <a:noFill/>
          <a:effectLst>
            <a:glow>
              <a:srgbClr val="0B2429"/>
            </a:glow>
          </a:effectLst>
          <a:extLst>
            <a:ext uri="{909E8E84-426E-40DD-AFC4-6F175D3DCCD1}">
              <a14:hiddenFill xmlns:a14="http://schemas.microsoft.com/office/drawing/2010/main">
                <a:solidFill>
                  <a:srgbClr val="FFFFFF"/>
                </a:solidFill>
              </a14:hiddenFill>
            </a:ext>
          </a:extLst>
        </p:spPr>
      </p:pic>
      <p:sp>
        <p:nvSpPr>
          <p:cNvPr id="46" name="矩形: 圆角 45">
            <a:extLst>
              <a:ext uri="{FF2B5EF4-FFF2-40B4-BE49-F238E27FC236}">
                <a16:creationId xmlns:a16="http://schemas.microsoft.com/office/drawing/2014/main" id="{1A63AB37-5DBA-4A96-BD39-0939FBB12290}"/>
              </a:ext>
            </a:extLst>
          </p:cNvPr>
          <p:cNvSpPr/>
          <p:nvPr/>
        </p:nvSpPr>
        <p:spPr>
          <a:xfrm>
            <a:off x="8649035" y="2240809"/>
            <a:ext cx="2748635" cy="3753591"/>
          </a:xfrm>
          <a:prstGeom prst="roundRect">
            <a:avLst>
              <a:gd name="adj" fmla="val 4788"/>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solidFill>
                <a:schemeClr val="tx1"/>
              </a:solidFill>
              <a:latin typeface="Segoe UI" panose="020B0502040204020203" pitchFamily="34" charset="0"/>
              <a:cs typeface="Segoe UI" panose="020B0502040204020203" pitchFamily="34" charset="0"/>
            </a:endParaRPr>
          </a:p>
        </p:txBody>
      </p:sp>
      <p:pic>
        <p:nvPicPr>
          <p:cNvPr id="4" name="Graphic 3" descr="Cmd Terminal with solid fill">
            <a:extLst>
              <a:ext uri="{FF2B5EF4-FFF2-40B4-BE49-F238E27FC236}">
                <a16:creationId xmlns:a16="http://schemas.microsoft.com/office/drawing/2014/main" id="{16FC0E2A-3499-CDB6-2652-0BA70A7942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17964" y="2773022"/>
            <a:ext cx="596320" cy="596320"/>
          </a:xfrm>
          <a:prstGeom prst="rect">
            <a:avLst/>
          </a:prstGeom>
        </p:spPr>
      </p:pic>
      <p:pic>
        <p:nvPicPr>
          <p:cNvPr id="6" name="Graphic 5" descr="Ethernet with solid fill">
            <a:extLst>
              <a:ext uri="{FF2B5EF4-FFF2-40B4-BE49-F238E27FC236}">
                <a16:creationId xmlns:a16="http://schemas.microsoft.com/office/drawing/2014/main" id="{0886AEB0-9A1D-518A-BF81-1DDDE9B76B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9924" y="4797908"/>
            <a:ext cx="594360" cy="594360"/>
          </a:xfrm>
          <a:prstGeom prst="rect">
            <a:avLst/>
          </a:prstGeom>
        </p:spPr>
      </p:pic>
      <p:pic>
        <p:nvPicPr>
          <p:cNvPr id="14" name="Graphic 13" descr="World with solid fill">
            <a:extLst>
              <a:ext uri="{FF2B5EF4-FFF2-40B4-BE49-F238E27FC236}">
                <a16:creationId xmlns:a16="http://schemas.microsoft.com/office/drawing/2014/main" id="{8564888E-1CFE-733D-4357-540053DF27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00727" y="2378689"/>
            <a:ext cx="397542" cy="397542"/>
          </a:xfrm>
          <a:prstGeom prst="rect">
            <a:avLst/>
          </a:prstGeom>
        </p:spPr>
      </p:pic>
      <p:pic>
        <p:nvPicPr>
          <p:cNvPr id="16" name="Graphic 15" descr="Shield Tick with solid fill">
            <a:extLst>
              <a:ext uri="{FF2B5EF4-FFF2-40B4-BE49-F238E27FC236}">
                <a16:creationId xmlns:a16="http://schemas.microsoft.com/office/drawing/2014/main" id="{316BE0E5-B3AD-DFAE-FC9D-2F345F5EF1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5157" y="2376830"/>
            <a:ext cx="391846" cy="391846"/>
          </a:xfrm>
          <a:prstGeom prst="rect">
            <a:avLst/>
          </a:prstGeom>
        </p:spPr>
      </p:pic>
    </p:spTree>
    <p:custDataLst>
      <p:tags r:id="rId2"/>
    </p:custDataLst>
    <p:extLst>
      <p:ext uri="{BB962C8B-B14F-4D97-AF65-F5344CB8AC3E}">
        <p14:creationId xmlns:p14="http://schemas.microsoft.com/office/powerpoint/2010/main" val="1996684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DB83E9D6-0C9A-4DDE-9CE9-F265BE4BE168}"/>
              </a:ext>
            </a:extLst>
          </p:cNvPr>
          <p:cNvSpPr>
            <a:spLocks noGrp="1"/>
          </p:cNvSpPr>
          <p:nvPr>
            <p:ph type="body" sz="quarter" idx="13"/>
          </p:nvPr>
        </p:nvSpPr>
        <p:spPr>
          <a:xfrm>
            <a:off x="3175000" y="2737247"/>
            <a:ext cx="5842001" cy="1383506"/>
          </a:xfrm>
        </p:spPr>
        <p:txBody>
          <a:bodyPr/>
          <a:lstStyle/>
          <a:p>
            <a:pPr marL="0" indent="0" algn="l" rtl="0">
              <a:buNone/>
            </a:pPr>
            <a:r>
              <a:rPr lang="en-US" altLang="zh-CN" dirty="0">
                <a:latin typeface="Segoe UI" panose="020B0502040204020203" pitchFamily="34" charset="0"/>
                <a:cs typeface="Segoe UI" panose="020B0502040204020203" pitchFamily="34" charset="0"/>
              </a:rPr>
              <a:t>Thank you</a:t>
            </a:r>
            <a:endParaRPr lang="zh-CN" alt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93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60CA-4888-B0B1-8A36-DB911592A63F}"/>
              </a:ext>
            </a:extLst>
          </p:cNvPr>
          <p:cNvSpPr>
            <a:spLocks noGrp="1"/>
          </p:cNvSpPr>
          <p:nvPr>
            <p:ph type="title"/>
          </p:nvPr>
        </p:nvSpPr>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&gt;whoami</a:t>
            </a:r>
          </a:p>
        </p:txBody>
      </p:sp>
      <p:sp>
        <p:nvSpPr>
          <p:cNvPr id="5" name="TextBox 4">
            <a:extLst>
              <a:ext uri="{FF2B5EF4-FFF2-40B4-BE49-F238E27FC236}">
                <a16:creationId xmlns:a16="http://schemas.microsoft.com/office/drawing/2014/main" id="{A86F4DC2-DE06-EC99-0BF1-8A41263714D4}"/>
              </a:ext>
            </a:extLst>
          </p:cNvPr>
          <p:cNvSpPr txBox="1"/>
          <p:nvPr/>
        </p:nvSpPr>
        <p:spPr>
          <a:xfrm>
            <a:off x="8138427" y="1465242"/>
            <a:ext cx="3871010" cy="5107452"/>
          </a:xfrm>
          <a:prstGeom prst="rect">
            <a:avLst/>
          </a:prstGeom>
          <a:solidFill>
            <a:srgbClr val="0B2429">
              <a:alpha val="46000"/>
            </a:srgbClr>
          </a:solidFill>
          <a:ln w="28575">
            <a:noFill/>
          </a:ln>
        </p:spPr>
        <p:txBody>
          <a:bodyPr wrap="square" lIns="182880" tIns="1645920" rIns="182880" bIns="91440" rtlCol="0" anchor="t">
            <a:noAutofit/>
          </a:bodyPr>
          <a:lstStyle/>
          <a:p>
            <a:pPr marL="0" marR="0" lvl="0" indent="0" algn="ctr" defTabSz="932472" eaLnBrk="1" fontAlgn="base" latinLnBrk="0" hangingPunct="1">
              <a:lnSpc>
                <a:spcPct val="90000"/>
              </a:lnSpc>
              <a:spcBef>
                <a:spcPts val="600"/>
              </a:spcBef>
              <a:spcAft>
                <a:spcPct val="0"/>
              </a:spcAft>
              <a:buClrTx/>
              <a:buSzTx/>
              <a:buFontTx/>
              <a:buNone/>
              <a:tabLst/>
              <a:defRPr/>
            </a:pPr>
            <a:r>
              <a:rPr kumimoji="0" lang="da-DK" sz="280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Raae Wolfram</a:t>
            </a:r>
          </a:p>
        </p:txBody>
      </p:sp>
      <p:sp>
        <p:nvSpPr>
          <p:cNvPr id="6" name="Rectangle 5">
            <a:extLst>
              <a:ext uri="{FF2B5EF4-FFF2-40B4-BE49-F238E27FC236}">
                <a16:creationId xmlns:a16="http://schemas.microsoft.com/office/drawing/2014/main" id="{3A308B8C-EEE1-3F4B-2DF5-4E913F959D07}"/>
              </a:ext>
            </a:extLst>
          </p:cNvPr>
          <p:cNvSpPr/>
          <p:nvPr/>
        </p:nvSpPr>
        <p:spPr>
          <a:xfrm>
            <a:off x="434708" y="1952454"/>
            <a:ext cx="7592118" cy="4620240"/>
          </a:xfrm>
          <a:prstGeom prst="rect">
            <a:avLst/>
          </a:prstGeom>
          <a:solidFill>
            <a:srgbClr val="0B1F23">
              <a:alpha val="86000"/>
            </a:srgbClr>
          </a:solid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7160" tIns="64008" rIns="137160" bIns="64008" numCol="1" spcCol="1270" anchor="t" anchorCtr="0">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&gt;&gt; Raae Wolfram has over 15 years of professional experience in IT, a decade of which focused on healthcare IT. She currently serves as a Senior Product Manager at Microsoft, building out their first party managed security services.</a:t>
            </a:r>
            <a:endParaRPr lang="en-US" kern="0" dirty="0">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1200"/>
              </a:spcAft>
              <a:buClrTx/>
              <a:buSzTx/>
              <a:buFontTx/>
              <a:buNone/>
              <a:tabLst/>
              <a:defRPr/>
            </a:pPr>
            <a:r>
              <a:rPr kumimoji="0" lang="en-US"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&gt;&gt; Raae was raised in a close-knit Puerto Rican family in the Bronx and brings a unique cultural perspective to her work. She resides in Westchester, New York, with her child, miscellaneous Star </a:t>
            </a:r>
            <a:r>
              <a:rPr lang="en-US" kern="0" dirty="0">
                <a:latin typeface="Segoe UI" panose="020B0502040204020203" pitchFamily="34" charset="0"/>
                <a:cs typeface="Segoe UI" panose="020B0502040204020203" pitchFamily="34" charset="0"/>
              </a:rPr>
              <a:t>Trek memorabilia and assorted tchotchkes, </a:t>
            </a:r>
            <a:r>
              <a:rPr kumimoji="0" lang="en-US"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and a beloved cat. </a:t>
            </a:r>
          </a:p>
        </p:txBody>
      </p:sp>
      <p:sp>
        <p:nvSpPr>
          <p:cNvPr id="7" name="Rectangle 6">
            <a:extLst>
              <a:ext uri="{FF2B5EF4-FFF2-40B4-BE49-F238E27FC236}">
                <a16:creationId xmlns:a16="http://schemas.microsoft.com/office/drawing/2014/main" id="{F709AF30-AF74-C118-2B95-E7CCEF3F6741}"/>
              </a:ext>
            </a:extLst>
          </p:cNvPr>
          <p:cNvSpPr/>
          <p:nvPr/>
        </p:nvSpPr>
        <p:spPr>
          <a:xfrm>
            <a:off x="434708" y="1465242"/>
            <a:ext cx="7586759" cy="487211"/>
          </a:xfrm>
          <a:prstGeom prst="rect">
            <a:avLst/>
          </a:prstGeom>
          <a:solidFill>
            <a:srgbClr val="0B2429"/>
          </a:solidFill>
        </p:spPr>
        <p:txBody>
          <a:bodyPr wrap="square" anchor="ctr">
            <a:noAutofit/>
          </a:bodyPr>
          <a:lstStyle/>
          <a:p>
            <a:pPr marL="0" marR="0" lvl="0" indent="0" defTabSz="932563" eaLnBrk="1" fontAlgn="auto" latinLnBrk="0" hangingPunct="1">
              <a:lnSpc>
                <a:spcPct val="100000"/>
              </a:lnSpc>
              <a:spcBef>
                <a:spcPts val="0"/>
              </a:spcBef>
              <a:spcAft>
                <a:spcPts val="306"/>
              </a:spcAft>
              <a:buClrTx/>
              <a:buSzTx/>
              <a:buFontTx/>
              <a:buNone/>
              <a:tabLst/>
              <a:defRPr/>
            </a:pPr>
            <a:r>
              <a:rPr kumimoji="0" lang="en-US"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About Calculated Chaos</a:t>
            </a:r>
          </a:p>
        </p:txBody>
      </p:sp>
      <p:sp>
        <p:nvSpPr>
          <p:cNvPr id="8" name="Rectangle 48">
            <a:extLst>
              <a:ext uri="{FF2B5EF4-FFF2-40B4-BE49-F238E27FC236}">
                <a16:creationId xmlns:a16="http://schemas.microsoft.com/office/drawing/2014/main" id="{37F93A76-8BA0-7189-ACC7-594EA454517B}"/>
              </a:ext>
            </a:extLst>
          </p:cNvPr>
          <p:cNvSpPr/>
          <p:nvPr/>
        </p:nvSpPr>
        <p:spPr bwMode="auto">
          <a:xfrm>
            <a:off x="8468968" y="3639267"/>
            <a:ext cx="3408046" cy="2761880"/>
          </a:xfrm>
          <a:custGeom>
            <a:avLst/>
            <a:gdLst>
              <a:gd name="connsiteX0" fmla="*/ 0 w 4818888"/>
              <a:gd name="connsiteY0" fmla="*/ 0 h 3336220"/>
              <a:gd name="connsiteX1" fmla="*/ 4818888 w 4818888"/>
              <a:gd name="connsiteY1" fmla="*/ 0 h 3336220"/>
              <a:gd name="connsiteX2" fmla="*/ 4818888 w 4818888"/>
              <a:gd name="connsiteY2" fmla="*/ 3336220 h 3336220"/>
              <a:gd name="connsiteX3" fmla="*/ 0 w 4818888"/>
              <a:gd name="connsiteY3" fmla="*/ 3336220 h 3336220"/>
              <a:gd name="connsiteX4" fmla="*/ 0 w 4818888"/>
              <a:gd name="connsiteY4" fmla="*/ 0 h 3336220"/>
              <a:gd name="connsiteX0" fmla="*/ 0 w 4818888"/>
              <a:gd name="connsiteY0" fmla="*/ 3336220 h 3427660"/>
              <a:gd name="connsiteX1" fmla="*/ 0 w 4818888"/>
              <a:gd name="connsiteY1" fmla="*/ 0 h 3427660"/>
              <a:gd name="connsiteX2" fmla="*/ 4818888 w 4818888"/>
              <a:gd name="connsiteY2" fmla="*/ 0 h 3427660"/>
              <a:gd name="connsiteX3" fmla="*/ 4818888 w 4818888"/>
              <a:gd name="connsiteY3" fmla="*/ 3336220 h 3427660"/>
              <a:gd name="connsiteX4" fmla="*/ 91440 w 4818888"/>
              <a:gd name="connsiteY4" fmla="*/ 3427660 h 3427660"/>
              <a:gd name="connsiteX0" fmla="*/ 0 w 4818888"/>
              <a:gd name="connsiteY0" fmla="*/ 3336220 h 3336220"/>
              <a:gd name="connsiteX1" fmla="*/ 0 w 4818888"/>
              <a:gd name="connsiteY1" fmla="*/ 0 h 3336220"/>
              <a:gd name="connsiteX2" fmla="*/ 4818888 w 4818888"/>
              <a:gd name="connsiteY2" fmla="*/ 0 h 3336220"/>
              <a:gd name="connsiteX3" fmla="*/ 4818888 w 4818888"/>
              <a:gd name="connsiteY3" fmla="*/ 3336220 h 3336220"/>
              <a:gd name="connsiteX0" fmla="*/ 0 w 4818888"/>
              <a:gd name="connsiteY0" fmla="*/ 0 h 3336220"/>
              <a:gd name="connsiteX1" fmla="*/ 4818888 w 4818888"/>
              <a:gd name="connsiteY1" fmla="*/ 0 h 3336220"/>
              <a:gd name="connsiteX2" fmla="*/ 4818888 w 4818888"/>
              <a:gd name="connsiteY2" fmla="*/ 3336220 h 3336220"/>
            </a:gdLst>
            <a:ahLst/>
            <a:cxnLst>
              <a:cxn ang="0">
                <a:pos x="connsiteX0" y="connsiteY0"/>
              </a:cxn>
              <a:cxn ang="0">
                <a:pos x="connsiteX1" y="connsiteY1"/>
              </a:cxn>
              <a:cxn ang="0">
                <a:pos x="connsiteX2" y="connsiteY2"/>
              </a:cxn>
            </a:cxnLst>
            <a:rect l="l" t="t" r="r" b="b"/>
            <a:pathLst>
              <a:path w="4818888" h="3336220">
                <a:moveTo>
                  <a:pt x="0" y="0"/>
                </a:moveTo>
                <a:lnTo>
                  <a:pt x="4818888" y="0"/>
                </a:lnTo>
                <a:lnTo>
                  <a:pt x="4818888" y="3336220"/>
                </a:lnTo>
              </a:path>
            </a:pathLst>
          </a:custGeom>
          <a:noFill/>
          <a:ln w="3175" cap="flat" cmpd="sng" algn="ctr">
            <a:solidFill>
              <a:srgbClr val="1A1A1A">
                <a:lumMod val="10000"/>
                <a:lumOff val="90000"/>
              </a:srgbClr>
            </a:solidFill>
            <a:prstDash val="solid"/>
            <a:headEnd type="none" w="lg" len="med"/>
            <a:tailEnd type="none" w="lg" len="med"/>
          </a:ln>
          <a:effectLst/>
        </p:spPr>
        <p:txBody>
          <a:bodyPr spcFirstLastPara="0" vert="horz" wrap="square" lIns="111912" tIns="65282" rIns="111912" bIns="65282" numCol="1" spcCol="1270" anchor="t" anchorCtr="0">
            <a:noAutofit/>
          </a:bodyPr>
          <a:lstStyle/>
          <a:p>
            <a:pPr marL="0" marR="0" lvl="0" indent="0" algn="ctr" defTabSz="91387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488193EF-13AC-ED6A-A759-19E5CBF64506}"/>
              </a:ext>
            </a:extLst>
          </p:cNvPr>
          <p:cNvGrpSpPr/>
          <p:nvPr/>
        </p:nvGrpSpPr>
        <p:grpSpPr>
          <a:xfrm>
            <a:off x="8263862" y="3434161"/>
            <a:ext cx="410211" cy="410211"/>
            <a:chOff x="2479874" y="1894516"/>
            <a:chExt cx="477014" cy="477014"/>
          </a:xfrm>
        </p:grpSpPr>
        <p:sp>
          <p:nvSpPr>
            <p:cNvPr id="10" name="Oval 9">
              <a:extLst>
                <a:ext uri="{FF2B5EF4-FFF2-40B4-BE49-F238E27FC236}">
                  <a16:creationId xmlns:a16="http://schemas.microsoft.com/office/drawing/2014/main" id="{C541245F-6FE5-1613-39BB-2C81125B3AC7}"/>
                </a:ext>
              </a:extLst>
            </p:cNvPr>
            <p:cNvSpPr/>
            <p:nvPr/>
          </p:nvSpPr>
          <p:spPr bwMode="auto">
            <a:xfrm>
              <a:off x="2479874" y="1894516"/>
              <a:ext cx="477014" cy="477014"/>
            </a:xfrm>
            <a:prstGeom prst="ellipse">
              <a:avLst/>
            </a:prstGeom>
            <a:solidFill>
              <a:srgbClr val="FFFFFF"/>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Shape 10">
              <a:extLst>
                <a:ext uri="{FF2B5EF4-FFF2-40B4-BE49-F238E27FC236}">
                  <a16:creationId xmlns:a16="http://schemas.microsoft.com/office/drawing/2014/main" id="{7A8C76F8-13A7-5130-2AC3-04F537680D01}"/>
                </a:ext>
              </a:extLst>
            </p:cNvPr>
            <p:cNvSpPr/>
            <p:nvPr/>
          </p:nvSpPr>
          <p:spPr>
            <a:xfrm flipH="1">
              <a:off x="2582284" y="2035486"/>
              <a:ext cx="272195" cy="195076"/>
            </a:xfrm>
            <a:custGeom>
              <a:avLst/>
              <a:gdLst>
                <a:gd name="connsiteX0" fmla="*/ 266845 w 350313"/>
                <a:gd name="connsiteY0" fmla="*/ 0 h 251060"/>
                <a:gd name="connsiteX1" fmla="*/ 350313 w 350313"/>
                <a:gd name="connsiteY1" fmla="*/ 96612 h 251060"/>
                <a:gd name="connsiteX2" fmla="*/ 230698 w 350313"/>
                <a:gd name="connsiteY2" fmla="*/ 251060 h 251060"/>
                <a:gd name="connsiteX3" fmla="*/ 220839 w 350313"/>
                <a:gd name="connsiteY3" fmla="*/ 225428 h 251060"/>
                <a:gd name="connsiteX4" fmla="*/ 264873 w 350313"/>
                <a:gd name="connsiteY4" fmla="*/ 164306 h 251060"/>
                <a:gd name="connsiteX5" fmla="*/ 190607 w 350313"/>
                <a:gd name="connsiteY5" fmla="*/ 85439 h 251060"/>
                <a:gd name="connsiteX6" fmla="*/ 266845 w 350313"/>
                <a:gd name="connsiteY6" fmla="*/ 0 h 251060"/>
                <a:gd name="connsiteX7" fmla="*/ 76250 w 350313"/>
                <a:gd name="connsiteY7" fmla="*/ 0 h 251060"/>
                <a:gd name="connsiteX8" fmla="*/ 159717 w 350313"/>
                <a:gd name="connsiteY8" fmla="*/ 96612 h 251060"/>
                <a:gd name="connsiteX9" fmla="*/ 40102 w 350313"/>
                <a:gd name="connsiteY9" fmla="*/ 251060 h 251060"/>
                <a:gd name="connsiteX10" fmla="*/ 30244 w 350313"/>
                <a:gd name="connsiteY10" fmla="*/ 225428 h 251060"/>
                <a:gd name="connsiteX11" fmla="*/ 74278 w 350313"/>
                <a:gd name="connsiteY11" fmla="*/ 164306 h 251060"/>
                <a:gd name="connsiteX12" fmla="*/ 12 w 350313"/>
                <a:gd name="connsiteY12" fmla="*/ 85439 h 251060"/>
                <a:gd name="connsiteX13" fmla="*/ 76250 w 350313"/>
                <a:gd name="connsiteY13" fmla="*/ 0 h 25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313" h="251060">
                  <a:moveTo>
                    <a:pt x="266845" y="0"/>
                  </a:moveTo>
                  <a:cubicBezTo>
                    <a:pt x="311536" y="0"/>
                    <a:pt x="350313" y="30889"/>
                    <a:pt x="350313" y="96612"/>
                  </a:cubicBezTo>
                  <a:cubicBezTo>
                    <a:pt x="350313" y="190595"/>
                    <a:pt x="273417" y="245802"/>
                    <a:pt x="230698" y="251060"/>
                  </a:cubicBezTo>
                  <a:lnTo>
                    <a:pt x="220839" y="225428"/>
                  </a:lnTo>
                  <a:cubicBezTo>
                    <a:pt x="245814" y="208997"/>
                    <a:pt x="266845" y="180737"/>
                    <a:pt x="264873" y="164306"/>
                  </a:cubicBezTo>
                  <a:cubicBezTo>
                    <a:pt x="236613" y="162334"/>
                    <a:pt x="190607" y="146561"/>
                    <a:pt x="190607" y="85439"/>
                  </a:cubicBezTo>
                  <a:cubicBezTo>
                    <a:pt x="189950" y="38776"/>
                    <a:pt x="216239" y="0"/>
                    <a:pt x="266845" y="0"/>
                  </a:cubicBezTo>
                  <a:close/>
                  <a:moveTo>
                    <a:pt x="76250" y="0"/>
                  </a:moveTo>
                  <a:cubicBezTo>
                    <a:pt x="120941" y="0"/>
                    <a:pt x="159717" y="30889"/>
                    <a:pt x="159717" y="96612"/>
                  </a:cubicBezTo>
                  <a:cubicBezTo>
                    <a:pt x="159717" y="190595"/>
                    <a:pt x="82822" y="245802"/>
                    <a:pt x="40102" y="251060"/>
                  </a:cubicBezTo>
                  <a:lnTo>
                    <a:pt x="30244" y="225428"/>
                  </a:lnTo>
                  <a:cubicBezTo>
                    <a:pt x="55219" y="208997"/>
                    <a:pt x="76250" y="180737"/>
                    <a:pt x="74278" y="164306"/>
                  </a:cubicBezTo>
                  <a:cubicBezTo>
                    <a:pt x="46017" y="162334"/>
                    <a:pt x="12" y="146561"/>
                    <a:pt x="12" y="85439"/>
                  </a:cubicBezTo>
                  <a:cubicBezTo>
                    <a:pt x="-646" y="38776"/>
                    <a:pt x="25643" y="0"/>
                    <a:pt x="76250" y="0"/>
                  </a:cubicBezTo>
                  <a:close/>
                </a:path>
              </a:pathLst>
            </a:custGeom>
            <a:solidFill>
              <a:srgbClr val="01CDFE"/>
            </a:solidFill>
            <a:ln w="6572" cap="flat">
              <a:noFill/>
              <a:prstDash val="solid"/>
              <a:miter/>
            </a:ln>
          </p:spPr>
          <p:txBody>
            <a:bodyPr rtlCol="0" anchor="ct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cs typeface="Segoe UI" panose="020B0502040204020203" pitchFamily="34" charset="0"/>
              </a:endParaRPr>
            </a:p>
          </p:txBody>
        </p:sp>
      </p:grpSp>
      <p:sp>
        <p:nvSpPr>
          <p:cNvPr id="12" name="Rectangle 11">
            <a:extLst>
              <a:ext uri="{FF2B5EF4-FFF2-40B4-BE49-F238E27FC236}">
                <a16:creationId xmlns:a16="http://schemas.microsoft.com/office/drawing/2014/main" id="{3FEA0BB5-D15F-3093-DCC5-0FAB8A802B27}"/>
              </a:ext>
            </a:extLst>
          </p:cNvPr>
          <p:cNvSpPr/>
          <p:nvPr/>
        </p:nvSpPr>
        <p:spPr>
          <a:xfrm>
            <a:off x="8263862" y="3917250"/>
            <a:ext cx="3613152" cy="2655444"/>
          </a:xfrm>
          <a:prstGeom prst="rect">
            <a:avLst/>
          </a:prstGeom>
        </p:spPr>
        <p:txBody>
          <a:bodyPr wrap="square">
            <a:noAutofit/>
          </a:bodyPr>
          <a:lstStyle/>
          <a:p>
            <a:pPr marL="0" marR="0" lvl="0" indent="0" algn="ctr" defTabSz="932472" eaLnBrk="1" fontAlgn="base" latinLnBrk="0" hangingPunct="1">
              <a:lnSpc>
                <a:spcPct val="100000"/>
              </a:lnSpc>
              <a:spcBef>
                <a:spcPts val="1200"/>
              </a:spcBef>
              <a:spcAft>
                <a:spcPct val="0"/>
              </a:spcAft>
              <a:buClrTx/>
              <a:buSzTx/>
              <a:buFontTx/>
              <a:buNone/>
              <a:tabLst/>
              <a:defRPr/>
            </a:pPr>
            <a:r>
              <a:rPr kumimoji="0" lang="en-US" sz="2000" b="0" i="1"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 cyber practitioner during the day, a chaos whisperer by choice. Skillfully treading the line of chaotic good, with a dynamic touch for turning digital chaos into organized solutions.</a:t>
            </a:r>
            <a:endParaRPr kumimoji="0" lang="da-DK" sz="2000" b="0" i="1"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242" name="Picture 2">
            <a:extLst>
              <a:ext uri="{FF2B5EF4-FFF2-40B4-BE49-F238E27FC236}">
                <a16:creationId xmlns:a16="http://schemas.microsoft.com/office/drawing/2014/main" id="{3D3B5939-2123-071A-1E12-B3598A73DEF4}"/>
              </a:ext>
            </a:extLst>
          </p:cNvPr>
          <p:cNvPicPr>
            <a:picLocks noChangeAspect="1" noChangeArrowheads="1"/>
          </p:cNvPicPr>
          <p:nvPr/>
        </p:nvPicPr>
        <p:blipFill rotWithShape="1">
          <a:blip r:embed="rId2">
            <a:alphaModFix amt="85000"/>
            <a:extLst>
              <a:ext uri="{28A0092B-C50C-407E-A947-70E740481C1C}">
                <a14:useLocalDpi xmlns:a14="http://schemas.microsoft.com/office/drawing/2010/main" val="0"/>
              </a:ext>
            </a:extLst>
          </a:blip>
          <a:srcRect b="34493"/>
          <a:stretch/>
        </p:blipFill>
        <p:spPr bwMode="auto">
          <a:xfrm>
            <a:off x="8863794" y="514350"/>
            <a:ext cx="2413287" cy="245464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47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E9D95B09-7250-47B3-978D-4C405404293E}"/>
              </a:ext>
            </a:extLst>
          </p:cNvPr>
          <p:cNvSpPr/>
          <p:nvPr/>
        </p:nvSpPr>
        <p:spPr>
          <a:xfrm>
            <a:off x="10204175" y="1643975"/>
            <a:ext cx="982450" cy="982450"/>
          </a:xfrm>
          <a:prstGeom prst="ellipse">
            <a:avLst/>
          </a:prstGeom>
          <a:ln w="76200" cap="rnd">
            <a:gradFill>
              <a:gsLst>
                <a:gs pos="66000">
                  <a:schemeClr val="accent3">
                    <a:alpha val="0"/>
                    <a:lumMod val="0"/>
                  </a:schemeClr>
                </a:gs>
                <a:gs pos="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solidFill>
                <a:schemeClr val="tx1"/>
              </a:solidFill>
            </a:endParaRPr>
          </a:p>
        </p:txBody>
      </p:sp>
      <p:sp>
        <p:nvSpPr>
          <p:cNvPr id="5" name="文本框 4">
            <a:extLst>
              <a:ext uri="{FF2B5EF4-FFF2-40B4-BE49-F238E27FC236}">
                <a16:creationId xmlns:a16="http://schemas.microsoft.com/office/drawing/2014/main" id="{379826D3-679A-4785-B3FB-92E57736DB5A}"/>
              </a:ext>
            </a:extLst>
          </p:cNvPr>
          <p:cNvSpPr txBox="1"/>
          <p:nvPr/>
        </p:nvSpPr>
        <p:spPr>
          <a:xfrm>
            <a:off x="6289569" y="2074862"/>
            <a:ext cx="5758049" cy="3967753"/>
          </a:xfrm>
          <a:prstGeom prst="rect">
            <a:avLst/>
          </a:prstGeom>
          <a:noFill/>
          <a:ln>
            <a:noFill/>
          </a:ln>
        </p:spPr>
        <p:txBody>
          <a:bodyPr wrap="square" lIns="91440" tIns="45720" rIns="91440" bIns="45720" anchor="t" anchorCtr="0">
            <a:spAutoFit/>
          </a:bodyPr>
          <a:lstStyle/>
          <a:p>
            <a:pPr marR="0" lvl="0" algn="l" defTabSz="913765" rtl="0" eaLnBrk="1" fontAlgn="auto" latinLnBrk="0" hangingPunct="1">
              <a:lnSpc>
                <a:spcPct val="150000"/>
              </a:lnSpc>
              <a:spcBef>
                <a:spcPts val="0"/>
              </a:spcBef>
              <a:spcAft>
                <a:spcPts val="0"/>
              </a:spcAft>
              <a:buClrTx/>
              <a:buSzPct val="25000"/>
              <a:defRPr/>
            </a:pPr>
            <a:r>
              <a:rPr kumimoji="0" lang="en-US" sz="17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a:t>
            </a:r>
            <a:r>
              <a:rPr kumimoji="0" lang="en-US"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This presentation will cover vulnerabilities in campaign builders such as Mailchimp and how they can be exploited for phishing attacks.</a:t>
            </a:r>
          </a:p>
          <a:p>
            <a:pPr marR="0" lvl="0" algn="l" defTabSz="913765" rtl="0" eaLnBrk="1" fontAlgn="auto" latinLnBrk="0" hangingPunct="1">
              <a:lnSpc>
                <a:spcPct val="150000"/>
              </a:lnSpc>
              <a:spcBef>
                <a:spcPts val="0"/>
              </a:spcBef>
              <a:spcAft>
                <a:spcPts val="0"/>
              </a:spcAft>
              <a:buClrTx/>
              <a:buSzPct val="25000"/>
              <a:defRPr/>
            </a:pPr>
            <a:endParaRPr kumimoji="0" lang="en-US"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R="0" lvl="0" algn="l" defTabSz="913765" rtl="0" eaLnBrk="1" fontAlgn="auto" latinLnBrk="0" hangingPunct="1">
              <a:lnSpc>
                <a:spcPct val="150000"/>
              </a:lnSpc>
              <a:spcBef>
                <a:spcPts val="0"/>
              </a:spcBef>
              <a:spcAft>
                <a:spcPts val="0"/>
              </a:spcAft>
              <a:buClrTx/>
              <a:buSzPct val="25000"/>
              <a:defRPr/>
            </a:pPr>
            <a:r>
              <a:rPr kumimoji="0" lang="en-US" sz="17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a:t>
            </a:r>
            <a:r>
              <a:rPr kumimoji="0" lang="en-US"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We will delve into technical aspects like trust manipulation and the scalability of these attacks, along with key considerations for mitigating these risks.</a:t>
            </a:r>
          </a:p>
          <a:p>
            <a:pPr marR="0" lvl="0" algn="l" defTabSz="913765" rtl="0" eaLnBrk="1" fontAlgn="auto" latinLnBrk="0" hangingPunct="1">
              <a:lnSpc>
                <a:spcPct val="150000"/>
              </a:lnSpc>
              <a:spcBef>
                <a:spcPts val="0"/>
              </a:spcBef>
              <a:spcAft>
                <a:spcPts val="0"/>
              </a:spcAft>
              <a:buClrTx/>
              <a:buSzPct val="25000"/>
              <a:defRPr/>
            </a:pPr>
            <a:endParaRPr kumimoji="0" lang="en-US"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R="0" lvl="0" algn="l" defTabSz="913765" rtl="0" eaLnBrk="1" fontAlgn="auto" latinLnBrk="0" hangingPunct="1">
              <a:lnSpc>
                <a:spcPct val="150000"/>
              </a:lnSpc>
              <a:spcBef>
                <a:spcPts val="0"/>
              </a:spcBef>
              <a:spcAft>
                <a:spcPts val="0"/>
              </a:spcAft>
              <a:buClrTx/>
              <a:buSzPct val="25000"/>
              <a:defRPr/>
            </a:pPr>
            <a:r>
              <a:rPr kumimoji="0" lang="en-US" sz="17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a:t>
            </a:r>
            <a:r>
              <a:rPr kumimoji="0" lang="en-US"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The overall aim is to provide practical strategies to understand and combat evolving phishing threats.</a:t>
            </a:r>
            <a:endParaRPr kumimoji="0" lang="en-US" altLang="zh-CN" sz="17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8" name="任意多边形: 形状 7">
            <a:extLst>
              <a:ext uri="{FF2B5EF4-FFF2-40B4-BE49-F238E27FC236}">
                <a16:creationId xmlns:a16="http://schemas.microsoft.com/office/drawing/2014/main" id="{09AC4F96-66E1-4B9F-ABAE-5E2181B58AB2}"/>
              </a:ext>
            </a:extLst>
          </p:cNvPr>
          <p:cNvSpPr/>
          <p:nvPr/>
        </p:nvSpPr>
        <p:spPr>
          <a:xfrm>
            <a:off x="654349" y="1363252"/>
            <a:ext cx="4922195" cy="3988340"/>
          </a:xfrm>
          <a:prstGeom prst="bracePair">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solidFill>
                <a:schemeClr val="tx1"/>
              </a:solidFill>
            </a:endParaRPr>
          </a:p>
        </p:txBody>
      </p:sp>
      <p:sp>
        <p:nvSpPr>
          <p:cNvPr id="9" name="文本框 8">
            <a:extLst>
              <a:ext uri="{FF2B5EF4-FFF2-40B4-BE49-F238E27FC236}">
                <a16:creationId xmlns:a16="http://schemas.microsoft.com/office/drawing/2014/main" id="{304EBADC-756B-4F12-805D-BC088F7A3C35}"/>
              </a:ext>
            </a:extLst>
          </p:cNvPr>
          <p:cNvSpPr txBox="1"/>
          <p:nvPr/>
        </p:nvSpPr>
        <p:spPr>
          <a:xfrm>
            <a:off x="6240381" y="1628586"/>
            <a:ext cx="5951619" cy="446276"/>
          </a:xfrm>
          <a:prstGeom prst="rect">
            <a:avLst/>
          </a:prstGeom>
          <a:noFill/>
        </p:spPr>
        <p:txBody>
          <a:bodyPr wrap="square">
            <a:sp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en-US" altLang="zh-CN" sz="23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Fast Track Defense: Getting up to Speed</a:t>
            </a:r>
          </a:p>
        </p:txBody>
      </p:sp>
      <p:pic>
        <p:nvPicPr>
          <p:cNvPr id="6146" name="Picture 2" descr="1000+ images about Dominic Toretto on Pinterest">
            <a:extLst>
              <a:ext uri="{FF2B5EF4-FFF2-40B4-BE49-F238E27FC236}">
                <a16:creationId xmlns:a16="http://schemas.microsoft.com/office/drawing/2014/main" id="{61EF6488-B0E4-B905-4453-A68EE60B2B7C}"/>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1367376" y="1732377"/>
            <a:ext cx="3629562" cy="3393246"/>
          </a:xfrm>
          <a:prstGeom prst="rect">
            <a:avLst/>
          </a:prstGeom>
          <a:ln>
            <a:noFill/>
          </a:ln>
          <a:effectLst>
            <a:glow rad="76200">
              <a:srgbClr val="091A1C"/>
            </a:glow>
            <a:reflection endPos="0" dir="5400000" sy="-100000" algn="bl" rotWithShape="0"/>
            <a:softEdge rad="1397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84F0FE-851D-C744-9493-CC57C2F2801E}"/>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&gt;Phish &amp; Furious Overview</a:t>
            </a:r>
          </a:p>
        </p:txBody>
      </p:sp>
    </p:spTree>
    <p:custDataLst>
      <p:tags r:id="rId2"/>
    </p:custDataLst>
    <p:extLst>
      <p:ext uri="{BB962C8B-B14F-4D97-AF65-F5344CB8AC3E}">
        <p14:creationId xmlns:p14="http://schemas.microsoft.com/office/powerpoint/2010/main" val="255084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34">
            <a:extLst>
              <a:ext uri="{FF2B5EF4-FFF2-40B4-BE49-F238E27FC236}">
                <a16:creationId xmlns:a16="http://schemas.microsoft.com/office/drawing/2014/main" id="{9BDD0D82-50B8-6050-DD5F-819675382367}"/>
              </a:ext>
            </a:extLst>
          </p:cNvPr>
          <p:cNvSpPr>
            <a:spLocks noGrp="1"/>
          </p:cNvSpPr>
          <p:nvPr>
            <p:ph type="body" sz="quarter" idx="16"/>
          </p:nvPr>
        </p:nvSpPr>
        <p:spPr>
          <a:xfrm>
            <a:off x="2798305" y="2030097"/>
            <a:ext cx="618516" cy="4985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36" name="Text Placeholder 135">
            <a:extLst>
              <a:ext uri="{FF2B5EF4-FFF2-40B4-BE49-F238E27FC236}">
                <a16:creationId xmlns:a16="http://schemas.microsoft.com/office/drawing/2014/main" id="{A9F9F9A5-5E44-5F33-92E9-24D27BBDA8DE}"/>
              </a:ext>
            </a:extLst>
          </p:cNvPr>
          <p:cNvSpPr>
            <a:spLocks noGrp="1"/>
          </p:cNvSpPr>
          <p:nvPr>
            <p:ph type="body" sz="quarter" idx="17"/>
          </p:nvPr>
        </p:nvSpPr>
        <p:spPr>
          <a:xfrm>
            <a:off x="2085367" y="2655759"/>
            <a:ext cx="2009268" cy="387798"/>
          </a:xfrm>
        </p:spPr>
        <p:txBody>
          <a:bodyPr/>
          <a:lstStyle/>
          <a:p>
            <a:r>
              <a:rPr lang="en-US" sz="2800" dirty="0">
                <a:latin typeface="Segoe UI" panose="020B0502040204020203" pitchFamily="34" charset="0"/>
                <a:cs typeface="Segoe UI" panose="020B0502040204020203" pitchFamily="34" charset="0"/>
              </a:rPr>
              <a:t>SPF</a:t>
            </a:r>
          </a:p>
        </p:txBody>
      </p:sp>
      <p:sp>
        <p:nvSpPr>
          <p:cNvPr id="139" name="Text Placeholder 138">
            <a:extLst>
              <a:ext uri="{FF2B5EF4-FFF2-40B4-BE49-F238E27FC236}">
                <a16:creationId xmlns:a16="http://schemas.microsoft.com/office/drawing/2014/main" id="{33E8D40A-FC5C-E896-44B4-831278E18380}"/>
              </a:ext>
            </a:extLst>
          </p:cNvPr>
          <p:cNvSpPr>
            <a:spLocks noGrp="1"/>
          </p:cNvSpPr>
          <p:nvPr>
            <p:ph type="body" sz="quarter" idx="20"/>
          </p:nvPr>
        </p:nvSpPr>
        <p:spPr>
          <a:xfrm>
            <a:off x="1466851" y="4181077"/>
            <a:ext cx="618516" cy="498598"/>
          </a:xfrm>
        </p:spPr>
        <p:txBody>
          <a:bodyPr/>
          <a:lstStyle/>
          <a:p>
            <a:r>
              <a:rPr lang="en-IN">
                <a:latin typeface="Segoe UI" panose="020B0502040204020203" pitchFamily="34" charset="0"/>
                <a:cs typeface="Segoe UI" panose="020B0502040204020203" pitchFamily="34" charset="0"/>
              </a:rPr>
              <a:t>03</a:t>
            </a:r>
            <a:endParaRPr lang="en-US">
              <a:latin typeface="Segoe UI" panose="020B0502040204020203" pitchFamily="34" charset="0"/>
              <a:cs typeface="Segoe UI" panose="020B0502040204020203" pitchFamily="34" charset="0"/>
            </a:endParaRPr>
          </a:p>
        </p:txBody>
      </p:sp>
      <p:sp>
        <p:nvSpPr>
          <p:cNvPr id="140" name="Text Placeholder 139">
            <a:extLst>
              <a:ext uri="{FF2B5EF4-FFF2-40B4-BE49-F238E27FC236}">
                <a16:creationId xmlns:a16="http://schemas.microsoft.com/office/drawing/2014/main" id="{A7FA280A-6DF8-42CD-962C-0267715AE221}"/>
              </a:ext>
            </a:extLst>
          </p:cNvPr>
          <p:cNvSpPr>
            <a:spLocks noGrp="1"/>
          </p:cNvSpPr>
          <p:nvPr>
            <p:ph type="body" sz="quarter" idx="21"/>
          </p:nvPr>
        </p:nvSpPr>
        <p:spPr>
          <a:xfrm>
            <a:off x="771475" y="4782616"/>
            <a:ext cx="2009268" cy="387798"/>
          </a:xfrm>
        </p:spPr>
        <p:txBody>
          <a:bodyPr/>
          <a:lstStyle/>
          <a:p>
            <a:r>
              <a:rPr lang="en-US" sz="2800" dirty="0">
                <a:latin typeface="Segoe UI" panose="020B0502040204020203" pitchFamily="34" charset="0"/>
                <a:cs typeface="Segoe UI" panose="020B0502040204020203" pitchFamily="34" charset="0"/>
              </a:rPr>
              <a:t>DMARC</a:t>
            </a:r>
          </a:p>
        </p:txBody>
      </p:sp>
      <p:sp>
        <p:nvSpPr>
          <p:cNvPr id="137" name="Text Placeholder 136">
            <a:extLst>
              <a:ext uri="{FF2B5EF4-FFF2-40B4-BE49-F238E27FC236}">
                <a16:creationId xmlns:a16="http://schemas.microsoft.com/office/drawing/2014/main" id="{5DDF271F-0EB3-6800-8789-AFC06272232C}"/>
              </a:ext>
            </a:extLst>
          </p:cNvPr>
          <p:cNvSpPr>
            <a:spLocks noGrp="1"/>
          </p:cNvSpPr>
          <p:nvPr>
            <p:ph type="body" sz="quarter" idx="18"/>
          </p:nvPr>
        </p:nvSpPr>
        <p:spPr>
          <a:xfrm>
            <a:off x="4129762" y="4181077"/>
            <a:ext cx="618516" cy="498598"/>
          </a:xfrm>
        </p:spPr>
        <p:txBody>
          <a:bodyPr/>
          <a:lstStyle/>
          <a:p>
            <a:r>
              <a:rPr lang="en-IN" dirty="0">
                <a:latin typeface="Segoe UI" panose="020B0502040204020203" pitchFamily="34" charset="0"/>
                <a:cs typeface="Segoe UI" panose="020B0502040204020203" pitchFamily="34" charset="0"/>
              </a:rPr>
              <a:t>02</a:t>
            </a:r>
            <a:endParaRPr lang="en-US" dirty="0">
              <a:latin typeface="Segoe UI" panose="020B0502040204020203" pitchFamily="34" charset="0"/>
              <a:cs typeface="Segoe UI" panose="020B0502040204020203" pitchFamily="34" charset="0"/>
            </a:endParaRPr>
          </a:p>
        </p:txBody>
      </p:sp>
      <p:sp>
        <p:nvSpPr>
          <p:cNvPr id="138" name="Text Placeholder 137">
            <a:extLst>
              <a:ext uri="{FF2B5EF4-FFF2-40B4-BE49-F238E27FC236}">
                <a16:creationId xmlns:a16="http://schemas.microsoft.com/office/drawing/2014/main" id="{2A8228DC-1D51-3EB7-16E6-84F39AE893F0}"/>
              </a:ext>
            </a:extLst>
          </p:cNvPr>
          <p:cNvSpPr>
            <a:spLocks noGrp="1"/>
          </p:cNvSpPr>
          <p:nvPr>
            <p:ph type="body" sz="quarter" idx="19"/>
          </p:nvPr>
        </p:nvSpPr>
        <p:spPr>
          <a:xfrm>
            <a:off x="3333752" y="4782616"/>
            <a:ext cx="2009268" cy="387798"/>
          </a:xfrm>
        </p:spPr>
        <p:txBody>
          <a:bodyPr/>
          <a:lstStyle/>
          <a:p>
            <a:r>
              <a:rPr lang="en-US" sz="2800" dirty="0">
                <a:latin typeface="Segoe UI" panose="020B0502040204020203" pitchFamily="34" charset="0"/>
                <a:cs typeface="Segoe UI" panose="020B0502040204020203" pitchFamily="34" charset="0"/>
              </a:rPr>
              <a:t>DKIM</a:t>
            </a:r>
          </a:p>
        </p:txBody>
      </p:sp>
      <p:sp>
        <p:nvSpPr>
          <p:cNvPr id="132" name="Text Placeholder 131">
            <a:extLst>
              <a:ext uri="{FF2B5EF4-FFF2-40B4-BE49-F238E27FC236}">
                <a16:creationId xmlns:a16="http://schemas.microsoft.com/office/drawing/2014/main" id="{154B4406-658C-6FBE-EF71-CA676B90AB45}"/>
              </a:ext>
            </a:extLst>
          </p:cNvPr>
          <p:cNvSpPr>
            <a:spLocks noGrp="1"/>
          </p:cNvSpPr>
          <p:nvPr>
            <p:ph type="body" sz="quarter" idx="13"/>
          </p:nvPr>
        </p:nvSpPr>
        <p:spPr>
          <a:xfrm>
            <a:off x="6759669" y="1718970"/>
            <a:ext cx="618516" cy="5539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29" name="Text Placeholder 128">
            <a:extLst>
              <a:ext uri="{FF2B5EF4-FFF2-40B4-BE49-F238E27FC236}">
                <a16:creationId xmlns:a16="http://schemas.microsoft.com/office/drawing/2014/main" id="{F5AB8585-E406-8D13-DF4D-3BA1F3DCEF35}"/>
              </a:ext>
            </a:extLst>
          </p:cNvPr>
          <p:cNvSpPr>
            <a:spLocks noGrp="1"/>
          </p:cNvSpPr>
          <p:nvPr>
            <p:ph type="body" sz="quarter" idx="10"/>
          </p:nvPr>
        </p:nvSpPr>
        <p:spPr>
          <a:xfrm>
            <a:off x="7701693" y="1666581"/>
            <a:ext cx="3461604" cy="886397"/>
          </a:xfrm>
        </p:spPr>
        <p:txBody>
          <a:bodyPr/>
          <a:lstStyle/>
          <a:p>
            <a:r>
              <a:rPr lang="en-US" dirty="0">
                <a:latin typeface="Segoe UI" panose="020B0502040204020203" pitchFamily="34" charset="0"/>
                <a:cs typeface="Segoe UI" panose="020B0502040204020203" pitchFamily="34" charset="0"/>
              </a:rPr>
              <a:t>SPF identifies authorized mail servers – prevents spoofed messages by ensuring that emails come from authorized sources.</a:t>
            </a:r>
          </a:p>
        </p:txBody>
      </p:sp>
      <p:sp>
        <p:nvSpPr>
          <p:cNvPr id="133" name="Text Placeholder 132">
            <a:extLst>
              <a:ext uri="{FF2B5EF4-FFF2-40B4-BE49-F238E27FC236}">
                <a16:creationId xmlns:a16="http://schemas.microsoft.com/office/drawing/2014/main" id="{D6E7528C-EA35-91D6-9477-E988991DE6BD}"/>
              </a:ext>
            </a:extLst>
          </p:cNvPr>
          <p:cNvSpPr>
            <a:spLocks noGrp="1"/>
          </p:cNvSpPr>
          <p:nvPr>
            <p:ph type="body" sz="quarter" idx="14"/>
          </p:nvPr>
        </p:nvSpPr>
        <p:spPr>
          <a:xfrm>
            <a:off x="6759669" y="3270972"/>
            <a:ext cx="618516" cy="553998"/>
          </a:xfrm>
        </p:spPr>
        <p:txBody>
          <a:bodyPr/>
          <a:lstStyle/>
          <a:p>
            <a:r>
              <a:rPr lang="en-IN">
                <a:latin typeface="Segoe UI" panose="020B0502040204020203" pitchFamily="34" charset="0"/>
                <a:cs typeface="Segoe UI" panose="020B0502040204020203" pitchFamily="34" charset="0"/>
              </a:rPr>
              <a:t>02</a:t>
            </a:r>
            <a:endParaRPr lang="en-US">
              <a:latin typeface="Segoe UI" panose="020B0502040204020203" pitchFamily="34" charset="0"/>
              <a:cs typeface="Segoe UI" panose="020B0502040204020203" pitchFamily="34" charset="0"/>
            </a:endParaRPr>
          </a:p>
        </p:txBody>
      </p:sp>
      <p:sp>
        <p:nvSpPr>
          <p:cNvPr id="130" name="Text Placeholder 129">
            <a:extLst>
              <a:ext uri="{FF2B5EF4-FFF2-40B4-BE49-F238E27FC236}">
                <a16:creationId xmlns:a16="http://schemas.microsoft.com/office/drawing/2014/main" id="{2D7957AD-B0E5-B193-C225-6C307B95BDCD}"/>
              </a:ext>
            </a:extLst>
          </p:cNvPr>
          <p:cNvSpPr>
            <a:spLocks noGrp="1"/>
          </p:cNvSpPr>
          <p:nvPr>
            <p:ph type="body" sz="quarter" idx="11"/>
          </p:nvPr>
        </p:nvSpPr>
        <p:spPr>
          <a:xfrm>
            <a:off x="7701693" y="3223941"/>
            <a:ext cx="3461604" cy="886397"/>
          </a:xfrm>
        </p:spPr>
        <p:txBody>
          <a:bodyPr/>
          <a:lstStyle/>
          <a:p>
            <a:r>
              <a:rPr lang="en-US" dirty="0">
                <a:latin typeface="Segoe UI" panose="020B0502040204020203" pitchFamily="34" charset="0"/>
                <a:cs typeface="Segoe UI" panose="020B0502040204020203" pitchFamily="34" charset="0"/>
              </a:rPr>
              <a:t>DKIM verifies email integrity and sender identity – ensures that emails haven’t been tampered with and come from authorized servers.</a:t>
            </a:r>
          </a:p>
        </p:txBody>
      </p:sp>
      <p:sp>
        <p:nvSpPr>
          <p:cNvPr id="134" name="Text Placeholder 133">
            <a:extLst>
              <a:ext uri="{FF2B5EF4-FFF2-40B4-BE49-F238E27FC236}">
                <a16:creationId xmlns:a16="http://schemas.microsoft.com/office/drawing/2014/main" id="{BE30C666-B370-1625-85C5-B4C7722C047A}"/>
              </a:ext>
            </a:extLst>
          </p:cNvPr>
          <p:cNvSpPr>
            <a:spLocks noGrp="1"/>
          </p:cNvSpPr>
          <p:nvPr>
            <p:ph type="body" sz="quarter" idx="15"/>
          </p:nvPr>
        </p:nvSpPr>
        <p:spPr>
          <a:xfrm>
            <a:off x="6759669" y="4828330"/>
            <a:ext cx="618516" cy="553998"/>
          </a:xfrm>
        </p:spPr>
        <p:txBody>
          <a:bodyPr/>
          <a:lstStyle/>
          <a:p>
            <a:r>
              <a:rPr lang="en-IN">
                <a:latin typeface="Segoe UI" panose="020B0502040204020203" pitchFamily="34" charset="0"/>
                <a:cs typeface="Segoe UI" panose="020B0502040204020203" pitchFamily="34" charset="0"/>
              </a:rPr>
              <a:t>03</a:t>
            </a:r>
            <a:endParaRPr lang="en-US">
              <a:latin typeface="Segoe UI" panose="020B0502040204020203" pitchFamily="34" charset="0"/>
              <a:cs typeface="Segoe UI" panose="020B0502040204020203" pitchFamily="34" charset="0"/>
            </a:endParaRPr>
          </a:p>
        </p:txBody>
      </p:sp>
      <p:sp>
        <p:nvSpPr>
          <p:cNvPr id="131" name="Text Placeholder 130">
            <a:extLst>
              <a:ext uri="{FF2B5EF4-FFF2-40B4-BE49-F238E27FC236}">
                <a16:creationId xmlns:a16="http://schemas.microsoft.com/office/drawing/2014/main" id="{F57EEAB3-1E8F-6F94-703F-5770F5F97110}"/>
              </a:ext>
            </a:extLst>
          </p:cNvPr>
          <p:cNvSpPr>
            <a:spLocks noGrp="1"/>
          </p:cNvSpPr>
          <p:nvPr>
            <p:ph type="body" sz="quarter" idx="12"/>
          </p:nvPr>
        </p:nvSpPr>
        <p:spPr>
          <a:xfrm>
            <a:off x="7701693" y="4781299"/>
            <a:ext cx="3461604" cy="1329595"/>
          </a:xfrm>
        </p:spPr>
        <p:txBody>
          <a:bodyPr/>
          <a:lstStyle/>
          <a:p>
            <a:r>
              <a:rPr lang="en-US" dirty="0">
                <a:latin typeface="Segoe UI" panose="020B0502040204020203" pitchFamily="34" charset="0"/>
                <a:cs typeface="Segoe UI" panose="020B0502040204020203" pitchFamily="34" charset="0"/>
              </a:rPr>
              <a:t>DMARC provides instructions on handling emails that fail SPF or DKIM checks – combines SPF and DKIM to enhance email security; prevents domain spoofing and phishing attacks..</a:t>
            </a:r>
          </a:p>
        </p:txBody>
      </p:sp>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&gt;Force Multipliers</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7" name="Graphic 6" descr="Shield Tick outline">
            <a:extLst>
              <a:ext uri="{FF2B5EF4-FFF2-40B4-BE49-F238E27FC236}">
                <a16:creationId xmlns:a16="http://schemas.microsoft.com/office/drawing/2014/main" id="{53BAEF6F-845B-85E2-A79A-DE6A179A65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0927" y="3724731"/>
            <a:ext cx="914400" cy="914400"/>
          </a:xfrm>
          <a:prstGeom prst="rect">
            <a:avLst/>
          </a:prstGeom>
        </p:spPr>
      </p:pic>
      <p:sp>
        <p:nvSpPr>
          <p:cNvPr id="9" name="TextBox 8">
            <a:extLst>
              <a:ext uri="{FF2B5EF4-FFF2-40B4-BE49-F238E27FC236}">
                <a16:creationId xmlns:a16="http://schemas.microsoft.com/office/drawing/2014/main" id="{349FAFFC-2BCD-3F34-66D1-47547C707F53}"/>
              </a:ext>
            </a:extLst>
          </p:cNvPr>
          <p:cNvSpPr txBox="1"/>
          <p:nvPr/>
        </p:nvSpPr>
        <p:spPr>
          <a:xfrm>
            <a:off x="90126" y="6488865"/>
            <a:ext cx="12101873"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SPF == Sender Policy Framework // DKIM == DomainKeys Identified Mail // DMARC == Domain-based Message Authentication, Reporting, and Conformance</a:t>
            </a:r>
            <a:endParaRPr lang="en-US" sz="1200" dirty="0"/>
          </a:p>
        </p:txBody>
      </p:sp>
    </p:spTree>
    <p:extLst>
      <p:ext uri="{BB962C8B-B14F-4D97-AF65-F5344CB8AC3E}">
        <p14:creationId xmlns:p14="http://schemas.microsoft.com/office/powerpoint/2010/main" val="337199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Looking for opponents for Dominic Toretto (Fast and Furious) | Fandom">
            <a:extLst>
              <a:ext uri="{FF2B5EF4-FFF2-40B4-BE49-F238E27FC236}">
                <a16:creationId xmlns:a16="http://schemas.microsoft.com/office/drawing/2014/main" id="{4DCF0CCC-6C13-7C30-301B-A40A6850A85B}"/>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13759"/>
          <a:stretch/>
        </p:blipFill>
        <p:spPr bwMode="auto">
          <a:xfrm>
            <a:off x="10147851" y="162387"/>
            <a:ext cx="1778894" cy="2119418"/>
          </a:xfrm>
          <a:prstGeom prst="rect">
            <a:avLst/>
          </a:prstGeom>
          <a:noFill/>
          <a:effectLst>
            <a:glow rad="317500">
              <a:schemeClr val="bg1"/>
            </a:glow>
            <a:outerShdw sx="1000" sy="1000" algn="tl" rotWithShape="0">
              <a:prstClr val="black"/>
            </a:outerShdw>
            <a:softEdge rad="0"/>
          </a:effectLst>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D52E0E5C-59C8-A519-B445-A6F351FC99C3}"/>
              </a:ext>
            </a:extLst>
          </p:cNvPr>
          <p:cNvSpPr>
            <a:spLocks noGrp="1"/>
          </p:cNvSpPr>
          <p:nvPr>
            <p:ph type="body" sz="quarter" idx="10"/>
          </p:nvPr>
        </p:nvSpPr>
        <p:spPr>
          <a:xfrm>
            <a:off x="75349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Get Domain Creds</a:t>
            </a:r>
          </a:p>
        </p:txBody>
      </p:sp>
      <p:sp>
        <p:nvSpPr>
          <p:cNvPr id="17" name="Text Placeholder 16">
            <a:extLst>
              <a:ext uri="{FF2B5EF4-FFF2-40B4-BE49-F238E27FC236}">
                <a16:creationId xmlns:a16="http://schemas.microsoft.com/office/drawing/2014/main" id="{BABEE1C1-E468-DAFA-32B5-94FAE058303A}"/>
              </a:ext>
            </a:extLst>
          </p:cNvPr>
          <p:cNvSpPr>
            <a:spLocks noGrp="1"/>
          </p:cNvSpPr>
          <p:nvPr>
            <p:ph type="body" sz="quarter" idx="14"/>
          </p:nvPr>
        </p:nvSpPr>
        <p:spPr>
          <a:xfrm>
            <a:off x="660404" y="2654444"/>
            <a:ext cx="2629990" cy="1706811"/>
          </a:xfrm>
        </p:spPr>
        <p:txBody>
          <a:bodyPr/>
          <a:lstStyle/>
          <a:p>
            <a:r>
              <a:rPr lang="en-US" sz="1400" dirty="0">
                <a:latin typeface="Segoe UI" panose="020B0502040204020203" pitchFamily="34" charset="0"/>
                <a:cs typeface="Segoe UI" panose="020B0502040204020203" pitchFamily="34" charset="0"/>
              </a:rPr>
              <a:t>&gt;&gt; Options: phishing emails, social engineering tactics, or exploiting vulnerabilities in the organization's network.</a:t>
            </a:r>
          </a:p>
          <a:p>
            <a:r>
              <a:rPr lang="en-US" sz="1400" dirty="0">
                <a:latin typeface="Segoe UI" panose="020B0502040204020203" pitchFamily="34" charset="0"/>
                <a:cs typeface="Segoe UI" panose="020B0502040204020203" pitchFamily="34" charset="0"/>
              </a:rPr>
              <a:t>&gt;&gt; Insider threat could leak sensitive information or maliciously mishandle individual access</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2" name="Text Placeholder 41">
            <a:extLst>
              <a:ext uri="{FF2B5EF4-FFF2-40B4-BE49-F238E27FC236}">
                <a16:creationId xmlns:a16="http://schemas.microsoft.com/office/drawing/2014/main" id="{97480309-BE2B-4559-49D0-A2524C623006}"/>
              </a:ext>
            </a:extLst>
          </p:cNvPr>
          <p:cNvSpPr>
            <a:spLocks noGrp="1"/>
          </p:cNvSpPr>
          <p:nvPr>
            <p:ph type="body" sz="quarter" idx="22"/>
          </p:nvPr>
        </p:nvSpPr>
        <p:spPr>
          <a:xfrm>
            <a:off x="3526707" y="2281805"/>
            <a:ext cx="2569293" cy="271592"/>
          </a:xfrm>
        </p:spPr>
        <p:txBody>
          <a:bodyPr/>
          <a:lstStyle/>
          <a:p>
            <a:r>
              <a:rPr lang="en-US" b="1" dirty="0">
                <a:solidFill>
                  <a:schemeClr val="tx1"/>
                </a:solidFill>
                <a:latin typeface="Segoe UI" panose="020B0502040204020203" pitchFamily="34" charset="0"/>
                <a:cs typeface="Segoe UI" panose="020B0502040204020203" pitchFamily="34" charset="0"/>
              </a:rPr>
              <a:t>Setup Campaign Builder</a:t>
            </a:r>
          </a:p>
        </p:txBody>
      </p:sp>
      <p:sp>
        <p:nvSpPr>
          <p:cNvPr id="23" name="Text Placeholder 22">
            <a:extLst>
              <a:ext uri="{FF2B5EF4-FFF2-40B4-BE49-F238E27FC236}">
                <a16:creationId xmlns:a16="http://schemas.microsoft.com/office/drawing/2014/main" id="{08A0E371-ABFD-E937-6D4C-F1152B71A264}"/>
              </a:ext>
            </a:extLst>
          </p:cNvPr>
          <p:cNvSpPr>
            <a:spLocks noGrp="1"/>
          </p:cNvSpPr>
          <p:nvPr>
            <p:ph type="body" sz="quarter" idx="23"/>
          </p:nvPr>
        </p:nvSpPr>
        <p:spPr>
          <a:xfrm>
            <a:off x="3526708" y="2654444"/>
            <a:ext cx="2365370" cy="1706811"/>
          </a:xfrm>
        </p:spPr>
        <p:txBody>
          <a:bodyPr/>
          <a:lstStyle/>
          <a:p>
            <a:r>
              <a:rPr lang="en-US" sz="1400" dirty="0">
                <a:latin typeface="Segoe UI" panose="020B0502040204020203" pitchFamily="34" charset="0"/>
                <a:cs typeface="Segoe UI" panose="020B0502040204020203" pitchFamily="34" charset="0"/>
              </a:rPr>
              <a:t>&gt;&gt; Choose a campaign platform – in this case, we used Mailchimp for Research purposes</a:t>
            </a:r>
          </a:p>
          <a:p>
            <a:r>
              <a:rPr lang="en-US" sz="1400" dirty="0">
                <a:latin typeface="Segoe UI" panose="020B0502040204020203" pitchFamily="34" charset="0"/>
                <a:cs typeface="Segoe UI" panose="020B0502040204020203" pitchFamily="34" charset="0"/>
              </a:rPr>
              <a:t>&gt;&gt; Use domain account to verify email address with the service </a:t>
            </a:r>
          </a:p>
        </p:txBody>
      </p:sp>
      <p:sp>
        <p:nvSpPr>
          <p:cNvPr id="43" name="Text Placeholder 42">
            <a:extLst>
              <a:ext uri="{FF2B5EF4-FFF2-40B4-BE49-F238E27FC236}">
                <a16:creationId xmlns:a16="http://schemas.microsoft.com/office/drawing/2014/main" id="{B1DB1F84-5E84-737E-1EDA-8C45774DDBAF}"/>
              </a:ext>
            </a:extLst>
          </p:cNvPr>
          <p:cNvSpPr>
            <a:spLocks noGrp="1"/>
          </p:cNvSpPr>
          <p:nvPr>
            <p:ph type="body" sz="quarter" idx="24"/>
          </p:nvPr>
        </p:nvSpPr>
        <p:spPr>
          <a:xfrm>
            <a:off x="6299921"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Send Campaign Blast</a:t>
            </a:r>
          </a:p>
        </p:txBody>
      </p:sp>
      <p:sp>
        <p:nvSpPr>
          <p:cNvPr id="25" name="Text Placeholder 24">
            <a:extLst>
              <a:ext uri="{FF2B5EF4-FFF2-40B4-BE49-F238E27FC236}">
                <a16:creationId xmlns:a16="http://schemas.microsoft.com/office/drawing/2014/main" id="{467693A0-31E9-87F5-3743-A4A984AECD36}"/>
              </a:ext>
            </a:extLst>
          </p:cNvPr>
          <p:cNvSpPr>
            <a:spLocks noGrp="1"/>
          </p:cNvSpPr>
          <p:nvPr>
            <p:ph type="body" sz="quarter" idx="25"/>
          </p:nvPr>
        </p:nvSpPr>
        <p:spPr>
          <a:xfrm>
            <a:off x="6299921" y="2654444"/>
            <a:ext cx="2365370" cy="1706811"/>
          </a:xfrm>
        </p:spPr>
        <p:txBody>
          <a:bodyPr/>
          <a:lstStyle/>
          <a:p>
            <a:r>
              <a:rPr lang="en-US" sz="1400" dirty="0">
                <a:latin typeface="Segoe UI" panose="020B0502040204020203" pitchFamily="34" charset="0"/>
                <a:cs typeface="Segoe UI" panose="020B0502040204020203" pitchFamily="34" charset="0"/>
              </a:rPr>
              <a:t>&gt;&gt; Replace original domain email with spoof sender, (e.g., helpdesk@, support@, etc.)</a:t>
            </a:r>
          </a:p>
          <a:p>
            <a:r>
              <a:rPr lang="en-US" sz="1400" dirty="0">
                <a:latin typeface="Segoe UI" panose="020B0502040204020203" pitchFamily="34" charset="0"/>
                <a:cs typeface="Segoe UI" panose="020B0502040204020203" pitchFamily="34" charset="0"/>
              </a:rPr>
              <a:t>&gt;&gt; Can send to internal user list or external targets</a:t>
            </a:r>
          </a:p>
        </p:txBody>
      </p:sp>
      <p:sp>
        <p:nvSpPr>
          <p:cNvPr id="27" name="Text Placeholder 26">
            <a:extLst>
              <a:ext uri="{FF2B5EF4-FFF2-40B4-BE49-F238E27FC236}">
                <a16:creationId xmlns:a16="http://schemas.microsoft.com/office/drawing/2014/main" id="{8D35C13D-980C-22CF-D194-7E36292C1B5F}"/>
              </a:ext>
            </a:extLst>
          </p:cNvPr>
          <p:cNvSpPr>
            <a:spLocks noGrp="1"/>
          </p:cNvSpPr>
          <p:nvPr>
            <p:ph type="body" sz="quarter" idx="27"/>
          </p:nvPr>
        </p:nvSpPr>
        <p:spPr>
          <a:xfrm>
            <a:off x="9073135" y="2654444"/>
            <a:ext cx="2536900" cy="1706811"/>
          </a:xfrm>
        </p:spPr>
        <p:txBody>
          <a:bodyPr/>
          <a:lstStyle/>
          <a:p>
            <a:r>
              <a:rPr lang="en-US" sz="1400" dirty="0">
                <a:latin typeface="Segoe UI" panose="020B0502040204020203" pitchFamily="34" charset="0"/>
                <a:cs typeface="Segoe UI" panose="020B0502040204020203" pitchFamily="34" charset="0"/>
              </a:rPr>
              <a:t>&gt;&gt; While this requires a compromised domain email to start, the cascading fallout is non-trivial and could be catastrophic based on target and scenario</a:t>
            </a:r>
          </a:p>
        </p:txBody>
      </p:sp>
      <p:sp>
        <p:nvSpPr>
          <p:cNvPr id="2" name="Title 1">
            <a:extLst>
              <a:ext uri="{FF2B5EF4-FFF2-40B4-BE49-F238E27FC236}">
                <a16:creationId xmlns:a16="http://schemas.microsoft.com/office/drawing/2014/main" id="{38AF1F8C-FEDC-0E34-4C05-63D3BAFF05E5}"/>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&gt;Domain Drift &amp; Cyber Mayhem</a:t>
            </a:r>
          </a:p>
        </p:txBody>
      </p:sp>
      <p:pic>
        <p:nvPicPr>
          <p:cNvPr id="20" name="Picture Placeholder 19" descr="A yellow and black logo&#10;&#10;Description automatically generated">
            <a:extLst>
              <a:ext uri="{FF2B5EF4-FFF2-40B4-BE49-F238E27FC236}">
                <a16:creationId xmlns:a16="http://schemas.microsoft.com/office/drawing/2014/main" id="{A1C853BA-C286-DB91-89BE-21E386D8E93C}"/>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2337" t="9973" r="2337" b="28644"/>
          <a:stretch/>
        </p:blipFill>
        <p:spPr>
          <a:xfrm>
            <a:off x="3434675" y="4460240"/>
            <a:ext cx="2536900" cy="1634856"/>
          </a:xfrm>
        </p:spPr>
      </p:pic>
      <p:pic>
        <p:nvPicPr>
          <p:cNvPr id="33" name="Picture Placeholder 32" descr="A computer with envelopes flying out of it&#10;&#10;Description automatically generated">
            <a:extLst>
              <a:ext uri="{FF2B5EF4-FFF2-40B4-BE49-F238E27FC236}">
                <a16:creationId xmlns:a16="http://schemas.microsoft.com/office/drawing/2014/main" id="{8FAFC0D8-1A91-F599-E2FD-38BB0D83030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4198" t="-137" r="14899" b="9706"/>
          <a:stretch/>
        </p:blipFill>
        <p:spPr>
          <a:xfrm>
            <a:off x="6201620" y="4460240"/>
            <a:ext cx="2536900" cy="1634856"/>
          </a:xfrm>
        </p:spPr>
      </p:pic>
      <p:pic>
        <p:nvPicPr>
          <p:cNvPr id="35" name="Picture Placeholder 34" descr="A computer with a screen with text on it&#10;&#10;Description automatically generated">
            <a:extLst>
              <a:ext uri="{FF2B5EF4-FFF2-40B4-BE49-F238E27FC236}">
                <a16:creationId xmlns:a16="http://schemas.microsoft.com/office/drawing/2014/main" id="{01859755-F221-3EF7-52A9-FBB1B03DCF01}"/>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l="1230" r="1230"/>
          <a:stretch>
            <a:fillRect/>
          </a:stretch>
        </p:blipFill>
        <p:spPr/>
      </p:pic>
      <p:pic>
        <p:nvPicPr>
          <p:cNvPr id="26" name="Picture Placeholder 25" descr="A computer hacker in a hoodie&#10;&#10;Description automatically generated">
            <a:extLst>
              <a:ext uri="{FF2B5EF4-FFF2-40B4-BE49-F238E27FC236}">
                <a16:creationId xmlns:a16="http://schemas.microsoft.com/office/drawing/2014/main" id="{AAD9E01E-1658-7EFA-335F-C4117707A71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11593" b="11593"/>
          <a:stretch>
            <a:fillRect/>
          </a:stretch>
        </p:blipFill>
        <p:spPr/>
      </p:pic>
      <p:sp>
        <p:nvSpPr>
          <p:cNvPr id="44" name="Text Placeholder 43">
            <a:extLst>
              <a:ext uri="{FF2B5EF4-FFF2-40B4-BE49-F238E27FC236}">
                <a16:creationId xmlns:a16="http://schemas.microsoft.com/office/drawing/2014/main" id="{D6887F5B-7D39-7E59-4979-67AB38EECE24}"/>
              </a:ext>
            </a:extLst>
          </p:cNvPr>
          <p:cNvSpPr>
            <a:spLocks noGrp="1"/>
          </p:cNvSpPr>
          <p:nvPr>
            <p:ph type="body" sz="quarter" idx="26"/>
          </p:nvPr>
        </p:nvSpPr>
        <p:spPr>
          <a:xfrm>
            <a:off x="907313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Wreak Havoc at Scale</a:t>
            </a:r>
          </a:p>
        </p:txBody>
      </p:sp>
    </p:spTree>
    <p:extLst>
      <p:ext uri="{BB962C8B-B14F-4D97-AF65-F5344CB8AC3E}">
        <p14:creationId xmlns:p14="http://schemas.microsoft.com/office/powerpoint/2010/main" val="30082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&gt;Let’s Drive this Forward…</a:t>
            </a:r>
          </a:p>
        </p:txBody>
      </p:sp>
      <p:grpSp>
        <p:nvGrpSpPr>
          <p:cNvPr id="18" name="Group 17">
            <a:extLst>
              <a:ext uri="{FF2B5EF4-FFF2-40B4-BE49-F238E27FC236}">
                <a16:creationId xmlns:a16="http://schemas.microsoft.com/office/drawing/2014/main" id="{1BE1BC25-5B63-A443-23B7-C76BCBC8FB83}"/>
              </a:ext>
            </a:extLst>
          </p:cNvPr>
          <p:cNvGrpSpPr/>
          <p:nvPr/>
        </p:nvGrpSpPr>
        <p:grpSpPr>
          <a:xfrm>
            <a:off x="195016" y="2139326"/>
            <a:ext cx="6238416" cy="3851555"/>
            <a:chOff x="457200" y="2327638"/>
            <a:chExt cx="6016227" cy="3776377"/>
          </a:xfrm>
          <a:noFill/>
        </p:grpSpPr>
        <p:sp>
          <p:nvSpPr>
            <p:cNvPr id="19" name="Rectangle 18">
              <a:extLst>
                <a:ext uri="{FF2B5EF4-FFF2-40B4-BE49-F238E27FC236}">
                  <a16:creationId xmlns:a16="http://schemas.microsoft.com/office/drawing/2014/main" id="{6D8FD88E-9CEF-A223-952C-B1473CB6AD42}"/>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Historical HTML Campaigns</a:t>
              </a:r>
            </a:p>
          </p:txBody>
        </p:sp>
        <p:sp>
          <p:nvSpPr>
            <p:cNvPr id="20" name="Rectangle 19">
              <a:extLst>
                <a:ext uri="{FF2B5EF4-FFF2-40B4-BE49-F238E27FC236}">
                  <a16:creationId xmlns:a16="http://schemas.microsoft.com/office/drawing/2014/main" id="{2F86CC9A-CC3A-AA2C-EE37-80091BC005FB}"/>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As of late 2023, marketing platform supported campaign delivery to </a:t>
              </a:r>
              <a:r>
                <a:rPr lang="en-US" sz="2000" b="1" i="1" dirty="0">
                  <a:latin typeface="Segoe UI"/>
                  <a:cs typeface="Segoe UI Semibold" panose="020B0702040204020203" pitchFamily="34" charset="0"/>
                </a:rPr>
                <a:t>internal org</a:t>
              </a:r>
              <a:r>
                <a:rPr lang="en-US" sz="2000" dirty="0">
                  <a:latin typeface="Segoe UI"/>
                  <a:cs typeface="Segoe UI Semibold" panose="020B0702040204020203" pitchFamily="34" charset="0"/>
                </a:rPr>
                <a:t> recipients &amp;&amp; </a:t>
              </a:r>
              <a:r>
                <a:rPr lang="en-US" sz="2000" b="1" i="1" dirty="0">
                  <a:latin typeface="Segoe UI"/>
                  <a:cs typeface="Segoe UI Semibold" panose="020B0702040204020203" pitchFamily="34" charset="0"/>
                </a:rPr>
                <a:t>external accounts</a:t>
              </a:r>
              <a:r>
                <a:rPr lang="en-US" sz="2000" dirty="0">
                  <a:latin typeface="Segoe UI"/>
                  <a:cs typeface="Segoe UI Semibold" panose="020B0702040204020203" pitchFamily="34" charset="0"/>
                </a:rPr>
                <a:t>, with only the original account holder address verified with service</a:t>
              </a:r>
            </a:p>
            <a:p>
              <a:pPr defTabSz="932597">
                <a:spcBef>
                  <a:spcPts val="1224"/>
                </a:spcBef>
                <a:defRPr/>
              </a:pPr>
              <a:r>
                <a:rPr lang="en-US" sz="2000" dirty="0">
                  <a:latin typeface="Segoe UI"/>
                  <a:cs typeface="Segoe UI Semibold" panose="020B0702040204020203" pitchFamily="34" charset="0"/>
                </a:rPr>
                <a:t>&gt;&gt; So, if &lt;pawn&gt;[@]university.edu signed up for service and verified account, then &lt;pawn&gt; can send emails appearing as ANY account (actual or fictitious) with the verified domain.</a:t>
              </a:r>
            </a:p>
          </p:txBody>
        </p:sp>
      </p:grpSp>
      <p:pic>
        <p:nvPicPr>
          <p:cNvPr id="11266" name="Picture 2" descr="Dominic Toretto PNG by jakeysamra on DeviantArt">
            <a:extLst>
              <a:ext uri="{FF2B5EF4-FFF2-40B4-BE49-F238E27FC236}">
                <a16:creationId xmlns:a16="http://schemas.microsoft.com/office/drawing/2014/main" id="{0955B0D2-A438-71AA-3EDC-3164B5611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3" y="655435"/>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pic>
        <p:nvPicPr>
          <p:cNvPr id="5" name="Picture Placeholder 4" descr="A screenshot of a email&#10;&#10;Description automatically generated">
            <a:extLst>
              <a:ext uri="{FF2B5EF4-FFF2-40B4-BE49-F238E27FC236}">
                <a16:creationId xmlns:a16="http://schemas.microsoft.com/office/drawing/2014/main" id="{4428CDE6-FA81-97D0-9690-12B383BC5DB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4" r="19172"/>
          <a:stretch/>
        </p:blipFill>
        <p:spPr>
          <a:xfrm>
            <a:off x="6604426" y="2082137"/>
            <a:ext cx="5357813" cy="4044950"/>
          </a:xfrm>
        </p:spPr>
      </p:pic>
      <p:pic>
        <p:nvPicPr>
          <p:cNvPr id="9" name="Picture 8">
            <a:extLst>
              <a:ext uri="{FF2B5EF4-FFF2-40B4-BE49-F238E27FC236}">
                <a16:creationId xmlns:a16="http://schemas.microsoft.com/office/drawing/2014/main" id="{69809346-7E41-8F98-F8DC-BED3D23A646D}"/>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846928" y="2622169"/>
            <a:ext cx="545389" cy="258343"/>
          </a:xfrm>
          <a:prstGeom prst="rect">
            <a:avLst/>
          </a:prstGeom>
        </p:spPr>
      </p:pic>
      <p:pic>
        <p:nvPicPr>
          <p:cNvPr id="10" name="Picture 9">
            <a:extLst>
              <a:ext uri="{FF2B5EF4-FFF2-40B4-BE49-F238E27FC236}">
                <a16:creationId xmlns:a16="http://schemas.microsoft.com/office/drawing/2014/main" id="{7FA37DD3-CB0E-53D0-45B9-94AE63FF36A9}"/>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484751" y="2669818"/>
            <a:ext cx="344203" cy="163044"/>
          </a:xfrm>
          <a:prstGeom prst="rect">
            <a:avLst/>
          </a:prstGeom>
        </p:spPr>
      </p:pic>
      <p:pic>
        <p:nvPicPr>
          <p:cNvPr id="11" name="Picture 10">
            <a:extLst>
              <a:ext uri="{FF2B5EF4-FFF2-40B4-BE49-F238E27FC236}">
                <a16:creationId xmlns:a16="http://schemas.microsoft.com/office/drawing/2014/main" id="{58DD73A7-0D8A-E9FB-1CC1-0F39DF708076}"/>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07484" y="2095987"/>
            <a:ext cx="344203" cy="163044"/>
          </a:xfrm>
          <a:prstGeom prst="rect">
            <a:avLst/>
          </a:prstGeom>
        </p:spPr>
      </p:pic>
    </p:spTree>
    <p:extLst>
      <p:ext uri="{BB962C8B-B14F-4D97-AF65-F5344CB8AC3E}">
        <p14:creationId xmlns:p14="http://schemas.microsoft.com/office/powerpoint/2010/main" val="399176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Dominic Toretto PNG by jakeysamra on DeviantArt">
            <a:extLst>
              <a:ext uri="{FF2B5EF4-FFF2-40B4-BE49-F238E27FC236}">
                <a16:creationId xmlns:a16="http://schemas.microsoft.com/office/drawing/2014/main" id="{CEBF2FAC-34B3-F888-583F-CAA8C65A9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&gt;On Your DMARCs, Ready, Set…</a:t>
            </a:r>
          </a:p>
        </p:txBody>
      </p:sp>
      <p:pic>
        <p:nvPicPr>
          <p:cNvPr id="17" name="Picture Placeholder 16" descr="A screenshot of a email&#10;&#10;Description automatically generated">
            <a:extLst>
              <a:ext uri="{FF2B5EF4-FFF2-40B4-BE49-F238E27FC236}">
                <a16:creationId xmlns:a16="http://schemas.microsoft.com/office/drawing/2014/main" id="{BC96B854-3232-561F-265B-5DDE247D36D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394" t="2316" r="2531" b="3367"/>
          <a:stretch/>
        </p:blipFill>
        <p:spPr>
          <a:xfrm>
            <a:off x="6468176" y="2225406"/>
            <a:ext cx="5658672" cy="3505469"/>
          </a:xfrm>
        </p:spPr>
      </p:pic>
      <p:grpSp>
        <p:nvGrpSpPr>
          <p:cNvPr id="18" name="Group 17">
            <a:extLst>
              <a:ext uri="{FF2B5EF4-FFF2-40B4-BE49-F238E27FC236}">
                <a16:creationId xmlns:a16="http://schemas.microsoft.com/office/drawing/2014/main" id="{1BE1BC25-5B63-A443-23B7-C76BCBC8FB83}"/>
              </a:ext>
            </a:extLst>
          </p:cNvPr>
          <p:cNvGrpSpPr/>
          <p:nvPr/>
        </p:nvGrpSpPr>
        <p:grpSpPr>
          <a:xfrm>
            <a:off x="195016" y="2139326"/>
            <a:ext cx="6238416" cy="3851555"/>
            <a:chOff x="457200" y="2327638"/>
            <a:chExt cx="6016227" cy="3776377"/>
          </a:xfrm>
          <a:noFill/>
        </p:grpSpPr>
        <p:sp>
          <p:nvSpPr>
            <p:cNvPr id="19" name="Rectangle 18">
              <a:extLst>
                <a:ext uri="{FF2B5EF4-FFF2-40B4-BE49-F238E27FC236}">
                  <a16:creationId xmlns:a16="http://schemas.microsoft.com/office/drawing/2014/main" id="{6D8FD88E-9CEF-A223-952C-B1473CB6AD42}"/>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HTML Campaigns 2.0 for 2024</a:t>
              </a:r>
            </a:p>
          </p:txBody>
        </p:sp>
        <p:sp>
          <p:nvSpPr>
            <p:cNvPr id="20" name="Rectangle 19">
              <a:extLst>
                <a:ext uri="{FF2B5EF4-FFF2-40B4-BE49-F238E27FC236}">
                  <a16:creationId xmlns:a16="http://schemas.microsoft.com/office/drawing/2014/main" id="{2F86CC9A-CC3A-AA2C-EE37-80091BC005FB}"/>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Google and Yahoo launched new DMARC requirements that went into effect February 2024 for any org that sends &gt;5K emails – Marketing platform updated their UI to require email verification from individual senders</a:t>
              </a:r>
            </a:p>
            <a:p>
              <a:pPr defTabSz="932597">
                <a:spcBef>
                  <a:spcPts val="1224"/>
                </a:spcBef>
                <a:defRPr/>
              </a:pPr>
              <a:r>
                <a:rPr lang="en-US" sz="2000" dirty="0">
                  <a:latin typeface="Segoe UI"/>
                  <a:cs typeface="Segoe UI Semibold" panose="020B0702040204020203" pitchFamily="34" charset="0"/>
                </a:rPr>
                <a:t>&gt;&gt; </a:t>
              </a:r>
              <a:r>
                <a:rPr lang="en-US" sz="2000" i="1" dirty="0">
                  <a:latin typeface="Segoe UI"/>
                  <a:cs typeface="Segoe UI Semibold" panose="020B0702040204020203" pitchFamily="34" charset="0"/>
                </a:rPr>
                <a:t>”…SPF and DKIM provide protection against impersonation through better authentication, while DMARC creates a notification channel back to the domain-name owner to collect information on whether their email is being spoofed.”</a:t>
              </a:r>
            </a:p>
          </p:txBody>
        </p:sp>
      </p:grpSp>
      <p:sp>
        <p:nvSpPr>
          <p:cNvPr id="23" name="TextBox 22">
            <a:hlinkClick r:id="rId4"/>
            <a:extLst>
              <a:ext uri="{FF2B5EF4-FFF2-40B4-BE49-F238E27FC236}">
                <a16:creationId xmlns:a16="http://schemas.microsoft.com/office/drawing/2014/main" id="{A830817E-5875-3A6B-A702-BB24F4D80356}"/>
              </a:ext>
            </a:extLst>
          </p:cNvPr>
          <p:cNvSpPr txBox="1"/>
          <p:nvPr/>
        </p:nvSpPr>
        <p:spPr>
          <a:xfrm>
            <a:off x="70732" y="6477685"/>
            <a:ext cx="8387468" cy="261610"/>
          </a:xfrm>
          <a:prstGeom prst="rect">
            <a:avLst/>
          </a:prstGeom>
          <a:noFill/>
        </p:spPr>
        <p:txBody>
          <a:bodyPr wrap="square">
            <a:spAutoFit/>
          </a:bodyPr>
          <a:lstStyle/>
          <a:p>
            <a:r>
              <a:rPr lang="en-US" sz="1050" b="1" dirty="0">
                <a:latin typeface="Segoe UI" panose="020B0502040204020203" pitchFamily="34" charset="0"/>
                <a:cs typeface="Segoe UI" panose="020B0502040204020203" pitchFamily="34" charset="0"/>
              </a:rPr>
              <a:t>Read more: </a:t>
            </a:r>
            <a:r>
              <a:rPr lang="en-US" sz="1050" i="1" dirty="0">
                <a:latin typeface="Segoe UI" panose="020B0502040204020203" pitchFamily="34" charset="0"/>
                <a:cs typeface="Segoe UI" panose="020B0502040204020203" pitchFamily="34" charset="0"/>
              </a:rPr>
              <a:t>https://www.darkreading.com/cybersecurity-operations/google-yahoo-push-dmarc-forcing-companies-to-catch-up</a:t>
            </a:r>
          </a:p>
        </p:txBody>
      </p:sp>
    </p:spTree>
    <p:extLst>
      <p:ext uri="{BB962C8B-B14F-4D97-AF65-F5344CB8AC3E}">
        <p14:creationId xmlns:p14="http://schemas.microsoft.com/office/powerpoint/2010/main" val="405856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pic>
        <p:nvPicPr>
          <p:cNvPr id="10" name="Picture Placeholder 9" descr="A screenshot of a computer&#10;&#10;Description automatically generated">
            <a:extLst>
              <a:ext uri="{FF2B5EF4-FFF2-40B4-BE49-F238E27FC236}">
                <a16:creationId xmlns:a16="http://schemas.microsoft.com/office/drawing/2014/main" id="{34E2831A-3139-C877-45FC-A6612C10BCC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16" t="32742" r="61734" b="19927"/>
          <a:stretch/>
        </p:blipFill>
        <p:spPr>
          <a:xfrm>
            <a:off x="6502921" y="2139326"/>
            <a:ext cx="5494063" cy="3890915"/>
          </a:xfrm>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&gt;Let me take you for a ride…</a:t>
            </a:r>
          </a:p>
        </p:txBody>
      </p:sp>
      <p:pic>
        <p:nvPicPr>
          <p:cNvPr id="12" name="Picture 11">
            <a:extLst>
              <a:ext uri="{FF2B5EF4-FFF2-40B4-BE49-F238E27FC236}">
                <a16:creationId xmlns:a16="http://schemas.microsoft.com/office/drawing/2014/main" id="{12A970B3-B2D9-98D8-19F3-EBC474E1441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580564" y="4637131"/>
            <a:ext cx="458301" cy="217091"/>
          </a:xfrm>
          <a:prstGeom prst="rect">
            <a:avLst/>
          </a:prstGeom>
        </p:spPr>
      </p:pic>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err="1">
                  <a:solidFill>
                    <a:srgbClr val="FFFFFF"/>
                  </a:solidFill>
                  <a:latin typeface="Segoe UI Semibold"/>
                  <a:ea typeface="Segoe UI" pitchFamily="34" charset="0"/>
                  <a:cs typeface="Segoe UI" pitchFamily="34" charset="0"/>
                </a:rPr>
                <a:t>Spoofpocalypse</a:t>
              </a:r>
              <a:r>
                <a:rPr lang="en-US" sz="2400" dirty="0">
                  <a:solidFill>
                    <a:srgbClr val="FFFFFF"/>
                  </a:solidFill>
                  <a:latin typeface="Segoe UI Semibold"/>
                  <a:ea typeface="Segoe UI" pitchFamily="34" charset="0"/>
                  <a:cs typeface="Segoe UI" pitchFamily="34" charset="0"/>
                </a:rPr>
                <a:t> Begins…</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We registered for service with pawn[@]&lt;university&gt;.edu address, but we’re able to replace the original sender with the desired spoof sender: helpdesk[@]&lt;university&gt;.edu</a:t>
              </a:r>
            </a:p>
            <a:p>
              <a:pPr defTabSz="932597">
                <a:spcBef>
                  <a:spcPts val="1224"/>
                </a:spcBef>
                <a:defRPr/>
              </a:pPr>
              <a:r>
                <a:rPr lang="en-US" sz="2000" dirty="0">
                  <a:latin typeface="Segoe UI"/>
                  <a:cs typeface="Segoe UI Semibold" panose="020B0702040204020203" pitchFamily="34" charset="0"/>
                </a:rPr>
                <a:t>&gt;&gt; We can customize From name to further drive appearance of legitimacy</a:t>
              </a:r>
            </a:p>
          </p:txBody>
        </p:sp>
      </p:grpSp>
    </p:spTree>
    <p:extLst>
      <p:ext uri="{BB962C8B-B14F-4D97-AF65-F5344CB8AC3E}">
        <p14:creationId xmlns:p14="http://schemas.microsoft.com/office/powerpoint/2010/main" val="411957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&gt;Going High Octane</a:t>
            </a:r>
          </a:p>
        </p:txBody>
      </p:sp>
      <p:pic>
        <p:nvPicPr>
          <p:cNvPr id="12" name="Picture 11">
            <a:extLst>
              <a:ext uri="{FF2B5EF4-FFF2-40B4-BE49-F238E27FC236}">
                <a16:creationId xmlns:a16="http://schemas.microsoft.com/office/drawing/2014/main" id="{12A970B3-B2D9-98D8-19F3-EBC474E14417}"/>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6580564" y="4637131"/>
            <a:ext cx="458301" cy="217091"/>
          </a:xfrm>
          <a:prstGeom prst="rect">
            <a:avLst/>
          </a:prstGeom>
        </p:spPr>
      </p:pic>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Plaintext still packs a punch</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Plaintext == no styling, just text – no images. Nothing fancy.</a:t>
              </a:r>
            </a:p>
            <a:p>
              <a:pPr defTabSz="932597">
                <a:spcBef>
                  <a:spcPts val="1224"/>
                </a:spcBef>
                <a:defRPr/>
              </a:pPr>
              <a:r>
                <a:rPr lang="en-US" sz="2000" dirty="0">
                  <a:latin typeface="Segoe UI"/>
                  <a:cs typeface="Segoe UI Semibold" panose="020B0702040204020203" pitchFamily="34" charset="0"/>
                </a:rPr>
                <a:t>&gt;&gt; Lots of orgs use plaintext for legitimate comms – crisis management, service-related info, major time sensitive updates, calls to action, etc.</a:t>
              </a:r>
            </a:p>
            <a:p>
              <a:pPr defTabSz="932597">
                <a:spcBef>
                  <a:spcPts val="1224"/>
                </a:spcBef>
                <a:defRPr/>
              </a:pPr>
              <a:r>
                <a:rPr lang="en-US" sz="2000" dirty="0">
                  <a:latin typeface="Segoe UI"/>
                  <a:cs typeface="Segoe UI Semibold" panose="020B0702040204020203" pitchFamily="34" charset="0"/>
                </a:rPr>
                <a:t>&gt;&gt; The email body included a URL that routed to a Rick Rolling video…</a:t>
              </a:r>
            </a:p>
          </p:txBody>
        </p:sp>
      </p:grpSp>
      <p:pic>
        <p:nvPicPr>
          <p:cNvPr id="19" name="Picture Placeholder 18" descr="A screenshot of a computer&#10;&#10;Description automatically generated">
            <a:extLst>
              <a:ext uri="{FF2B5EF4-FFF2-40B4-BE49-F238E27FC236}">
                <a16:creationId xmlns:a16="http://schemas.microsoft.com/office/drawing/2014/main" id="{EA186B81-85B8-17F1-55B5-9F55B4C9F9F7}"/>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743" t="12258" r="48134" b="26189"/>
          <a:stretch/>
        </p:blipFill>
        <p:spPr>
          <a:xfrm>
            <a:off x="6468176" y="2184309"/>
            <a:ext cx="5601208" cy="3738761"/>
          </a:xfrm>
        </p:spPr>
      </p:pic>
      <p:sp>
        <p:nvSpPr>
          <p:cNvPr id="20" name="Rectangle 19">
            <a:extLst>
              <a:ext uri="{FF2B5EF4-FFF2-40B4-BE49-F238E27FC236}">
                <a16:creationId xmlns:a16="http://schemas.microsoft.com/office/drawing/2014/main" id="{E1924DAF-58EC-64CA-07DD-9EEABE51F668}"/>
              </a:ext>
            </a:extLst>
          </p:cNvPr>
          <p:cNvSpPr/>
          <p:nvPr/>
        </p:nvSpPr>
        <p:spPr>
          <a:xfrm>
            <a:off x="6478684" y="3646583"/>
            <a:ext cx="1250422" cy="217091"/>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3034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VECTOR" val="#569076;"/>
  <p:tag name="ISLIDE.PICTURE" val="#VCG41525126413;#VCG41165696026;#VCG41N867002494;"/>
</p:tagLst>
</file>

<file path=ppt/tags/tag3.xml><?xml version="1.0" encoding="utf-8"?>
<p:tagLst xmlns:a="http://schemas.openxmlformats.org/drawingml/2006/main" xmlns:r="http://schemas.openxmlformats.org/officeDocument/2006/relationships" xmlns:p="http://schemas.openxmlformats.org/presentationml/2006/main">
  <p:tag name="ISLIDE.DIAGRAM" val="#589995;"/>
</p:tagLst>
</file>

<file path=ppt/tags/tag4.xml><?xml version="1.0" encoding="utf-8"?>
<p:tagLst xmlns:a="http://schemas.openxmlformats.org/drawingml/2006/main" xmlns:r="http://schemas.openxmlformats.org/officeDocument/2006/relationships" xmlns:p="http://schemas.openxmlformats.org/presentationml/2006/main">
  <p:tag name="ISLIDE.DIAGRAM" val="#541777;"/>
</p:tagLst>
</file>

<file path=ppt/theme/theme1.xml><?xml version="1.0" encoding="utf-8"?>
<a:theme xmlns:a="http://schemas.openxmlformats.org/drawingml/2006/main" name="主题1">
  <a:themeElements>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D1443A8EF62DE444B1FF07917E22EF72" ma:contentTypeVersion="20" ma:contentTypeDescription="新建文档。" ma:contentTypeScope="" ma:versionID="806cb1e9b56a23dcff22d77d2fc835de">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9411a69e2236232fe48666fa0ee528c"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统一合规性策略属性" ma:hidden="true" ma:internalName="_ip_UnifiedCompliancePolicyProperties">
      <xsd:simpleType>
        <xsd:restriction base="dms:Note"/>
      </xsd:simpleType>
    </xsd:element>
    <xsd:element name="_ip_UnifiedCompliancePolicyUIAction" ma:index="24" nillable="true" ma:displayName="统一合规性策略 UI 操作"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图像标记"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5" nillable="true" ma:displayName="Location" ma:description="" ma:indexed="true"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享对象详细信息"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7934b4b-eba6-486d-bfc1-4b8e3fe39092" xsi:nil="true"/>
    <_ip_UnifiedCompliancePolicyProperties xmlns="http://schemas.microsoft.com/sharepoint/v3" xsi:nil="true"/>
    <lcf76f155ced4ddcb4097134ff3c332f xmlns="0a5c0dea-e5d7-4228-9256-3793bb42faa5">
      <Terms xmlns="http://schemas.microsoft.com/office/infopath/2007/PartnerControls"/>
    </lcf76f155ced4ddcb4097134ff3c332f>
    <OneNoteFluid_FileOrder xmlns="0a5c0dea-e5d7-4228-9256-3793bb42faa5" xsi:nil="true"/>
  </documentManagement>
</p:properties>
</file>

<file path=customXml/itemProps1.xml><?xml version="1.0" encoding="utf-8"?>
<ds:datastoreItem xmlns:ds="http://schemas.openxmlformats.org/officeDocument/2006/customXml" ds:itemID="{314D825A-EBF0-4315-9FF3-690F419D5827}">
  <ds:schemaRefs>
    <ds:schemaRef ds:uri="http://schemas.microsoft.com/sharepoint/v3/contenttype/forms"/>
  </ds:schemaRefs>
</ds:datastoreItem>
</file>

<file path=customXml/itemProps2.xml><?xml version="1.0" encoding="utf-8"?>
<ds:datastoreItem xmlns:ds="http://schemas.openxmlformats.org/officeDocument/2006/customXml" ds:itemID="{1A79D710-1C57-4796-99C3-69001E8AB1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2AD1F0-C6F6-46B4-AE34-32B7D74277CB}">
  <ds:schemaRefs>
    <ds:schemaRef ds:uri="http://schemas.microsoft.com/office/2006/documentManagement/types"/>
    <ds:schemaRef ds:uri="97934b4b-eba6-486d-bfc1-4b8e3fe39092"/>
    <ds:schemaRef ds:uri="http://purl.org/dc/terms/"/>
    <ds:schemaRef ds:uri="http://schemas.microsoft.com/office/2006/metadata/properties"/>
    <ds:schemaRef ds:uri="http://schemas.microsoft.com/sharepoint/v3"/>
    <ds:schemaRef ds:uri="http://www.w3.org/XML/1998/namespace"/>
    <ds:schemaRef ds:uri="http://purl.org/dc/elements/1.1/"/>
    <ds:schemaRef ds:uri="0a5c0dea-e5d7-4228-9256-3793bb42faa5"/>
    <ds:schemaRef ds:uri="http://schemas.microsoft.com/office/infopath/2007/PartnerControls"/>
    <ds:schemaRef ds:uri="http://schemas.openxmlformats.org/package/2006/metadata/core-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主题1</Template>
  <TotalTime>23140</TotalTime>
  <Words>3392</Words>
  <Application>Microsoft Office PowerPoint</Application>
  <PresentationFormat>Widescreen</PresentationFormat>
  <Paragraphs>321</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主题1</vt:lpstr>
      <vt:lpstr>Phish &amp; Furious  Unraveling Campaign Builder Vulnerabilities in a Blink-and-Breach World </vt:lpstr>
      <vt:lpstr>&gt;whoami</vt:lpstr>
      <vt:lpstr>&gt;Phish &amp; Furious Overview</vt:lpstr>
      <vt:lpstr>&gt;Force Multipliers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牟姝彦</dc:creator>
  <cp:lastModifiedBy>Raae Wolfram</cp:lastModifiedBy>
  <cp:revision>178</cp:revision>
  <dcterms:created xsi:type="dcterms:W3CDTF">2021-01-18T05:36:37Z</dcterms:created>
  <dcterms:modified xsi:type="dcterms:W3CDTF">2024-04-04T17:35:04Z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0x010100D1443A8EF62DE444B1FF07917E22EF72</vt:lpwstr>
  </property>
</Properties>
</file>